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273" r:id="rId12"/>
    <p:sldId id="284" r:id="rId13"/>
    <p:sldId id="288" r:id="rId14"/>
    <p:sldId id="274" r:id="rId15"/>
    <p:sldId id="276" r:id="rId16"/>
    <p:sldId id="289" r:id="rId17"/>
    <p:sldId id="291" r:id="rId18"/>
    <p:sldId id="293" r:id="rId19"/>
    <p:sldId id="306" r:id="rId20"/>
    <p:sldId id="305" r:id="rId21"/>
    <p:sldId id="313" r:id="rId22"/>
    <p:sldId id="312" r:id="rId23"/>
    <p:sldId id="292" r:id="rId24"/>
    <p:sldId id="295" r:id="rId25"/>
    <p:sldId id="314" r:id="rId26"/>
    <p:sldId id="320" r:id="rId27"/>
    <p:sldId id="285" r:id="rId28"/>
    <p:sldId id="280" r:id="rId29"/>
    <p:sldId id="281" r:id="rId30"/>
    <p:sldId id="290" r:id="rId31"/>
    <p:sldId id="283" r:id="rId32"/>
    <p:sldId id="267" r:id="rId33"/>
    <p:sldId id="286" r:id="rId34"/>
    <p:sldId id="282" r:id="rId35"/>
    <p:sldId id="296" r:id="rId36"/>
    <p:sldId id="315" r:id="rId37"/>
    <p:sldId id="310" r:id="rId38"/>
    <p:sldId id="319" r:id="rId39"/>
    <p:sldId id="321" r:id="rId40"/>
    <p:sldId id="317" r:id="rId41"/>
    <p:sldId id="309" r:id="rId42"/>
    <p:sldId id="294" r:id="rId43"/>
    <p:sldId id="287" r:id="rId44"/>
    <p:sldId id="3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E264B6-E42E-4D07-9F9C-1E5E2D0670CD}">
          <p14:sldIdLst>
            <p14:sldId id="256"/>
            <p14:sldId id="311"/>
          </p14:sldIdLst>
        </p14:section>
        <p14:section name="Entropy and Mutual Information" id="{13B2B017-5DCF-4A27-9E7D-C5A177D6488A}">
          <p14:sldIdLst>
            <p14:sldId id="298"/>
            <p14:sldId id="297"/>
            <p14:sldId id="299"/>
            <p14:sldId id="300"/>
          </p14:sldIdLst>
        </p14:section>
        <p14:section name="Related Works" id="{F70E3EB3-BAD5-47F0-B859-64BFFA0099FD}">
          <p14:sldIdLst>
            <p14:sldId id="301"/>
            <p14:sldId id="302"/>
            <p14:sldId id="303"/>
            <p14:sldId id="304"/>
          </p14:sldIdLst>
        </p14:section>
        <p14:section name="Gaussian" id="{0A6EFBB9-8802-4D6B-B27B-A358944CE0A9}">
          <p14:sldIdLst>
            <p14:sldId id="273"/>
            <p14:sldId id="284"/>
            <p14:sldId id="288"/>
            <p14:sldId id="274"/>
            <p14:sldId id="276"/>
            <p14:sldId id="289"/>
            <p14:sldId id="291"/>
            <p14:sldId id="293"/>
          </p14:sldIdLst>
        </p14:section>
        <p14:section name="Results" id="{FFD5981A-AD69-459B-B9EA-811E0D372BFB}">
          <p14:sldIdLst>
            <p14:sldId id="306"/>
            <p14:sldId id="305"/>
          </p14:sldIdLst>
        </p14:section>
        <p14:section name="Neural Data" id="{B982CD46-08C3-4DA0-9FDA-28678A0C9175}">
          <p14:sldIdLst>
            <p14:sldId id="313"/>
            <p14:sldId id="312"/>
            <p14:sldId id="292"/>
            <p14:sldId id="295"/>
            <p14:sldId id="314"/>
            <p14:sldId id="320"/>
            <p14:sldId id="285"/>
            <p14:sldId id="280"/>
            <p14:sldId id="281"/>
            <p14:sldId id="290"/>
            <p14:sldId id="283"/>
            <p14:sldId id="267"/>
            <p14:sldId id="286"/>
            <p14:sldId id="282"/>
            <p14:sldId id="296"/>
            <p14:sldId id="315"/>
            <p14:sldId id="310"/>
            <p14:sldId id="319"/>
            <p14:sldId id="321"/>
            <p14:sldId id="317"/>
            <p14:sldId id="309"/>
            <p14:sldId id="294"/>
            <p14:sldId id="28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5" autoAdjust="0"/>
    <p:restoredTop sz="95048" autoAdjust="0"/>
  </p:normalViewPr>
  <p:slideViewPr>
    <p:cSldViewPr snapToGrid="0">
      <p:cViewPr varScale="1">
        <p:scale>
          <a:sx n="79" d="100"/>
          <a:sy n="79" d="100"/>
        </p:scale>
        <p:origin x="72" y="536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9750-F892-4DFE-91D8-54F3DE9823F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B4F3-1C69-4AEF-A425-6265A96A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讲一下参数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2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F22-3B60-4A41-B1ED-042CF189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C328D-EE39-4DE3-8C49-6F61B69B2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EE8A3-C7D0-49C1-B39C-AF3E479E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0D92-1476-4E96-8B42-E7BD2272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D48A-1091-4AAE-89B9-35857E66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8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B667-E159-4DF6-A4B6-E509A464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DB9B8-7F81-475E-8348-34D876FC0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7739-F0D4-4F64-BF3E-2EB3DEF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4F9A-46C3-4C34-9C43-771CA28C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72D2-B3EE-4567-9325-07F9CE6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1D89F-6D1F-4E0F-9D43-A70200A63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B02A6-CE60-4AFF-965B-5E53F0F6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4308-B479-4B58-8232-F89FF39B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69DE-6549-4E8B-9734-52EA3D02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AB877-C186-43D9-9E19-E830949B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F2BE-2148-44D1-A805-A9362139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19AF-6DF3-499D-B38D-19AC720A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1C36-A081-41B9-9534-557601DA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79DDB-D0F0-466A-89ED-B0A51C38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1117-9551-4A07-A1F2-CBE1B9D9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2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BFBF-6B3C-44CA-BF07-73B66B77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B393D-D5BE-42DD-8A0F-268C94FDA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9449-6F27-4040-B088-C58897B8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494E-8E9F-4A34-AD80-C18FD3A6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F6EBB-6736-4C92-A221-82DC1149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021C-2053-48AB-803F-3593F8D3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B072-FEB9-43F8-A020-BAD08091F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2B3B9-50A5-437D-B29A-2F9DD59BE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DF4B-CFF0-4719-A32A-03880081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E1E7-5622-448F-8885-BD019CBF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319F-CE8F-44C8-B63B-803B0424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93CA-6ED3-425E-8C36-B15501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33A3C-8769-464F-88C8-EE33FE2AD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CE9D1-3C39-4898-AFB8-ABEE5AEA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6E2B0-DB60-46FF-A71D-2849EB1C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01279-5A60-4FF6-B5A3-0B525791C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E1B03-723B-44B7-98F2-83A9B172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659E3-0CD0-46C2-B637-3DD6726C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24470-8729-4D56-9E67-7F1F1BE0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0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9D17-92A0-436D-AE6D-1046B2EE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CDF5C-8300-4F3C-9D20-01E02D5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C4F83-5561-4B8A-878B-DF86FD64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072D8-F456-4C5B-B56F-45E57139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F1EF-ED26-412D-9C43-053C94DB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BE0D-A594-4EA6-A9FB-2D860EAE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4643B-10DC-46F6-863A-18A930E5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4781-9CB4-4EBA-905F-D9EEF2C0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D2F9-1AD1-4AE3-AE7B-601225E8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F04BA-3A40-4BF9-A3E9-938B0B3A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4B03-E698-430D-A414-9ED90345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A7547-07E9-42F2-BC2B-25F0B5A8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A4B39-3F7B-41C6-9C39-E386A450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BDF4-04DA-4021-B549-AFD60C23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B77C2-551E-4B92-A447-0C55A721D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0ABDB-3464-48A7-A256-9DED6CF9A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BD640-5869-4D67-AD9D-72F73CB3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254A-ADE9-43E0-8A71-B05585C9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5C459-2711-425A-B868-5E45A241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0076B-DA1E-4BB7-AB32-C3F4086B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10BD-AED4-4561-8DF5-8746A9BC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2510-396A-40B3-B124-30716A02A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62B6-BA86-45FA-A949-0E3FF5AE732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9407B-A075-410F-8288-A15D18FE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0D59-3C0A-41D3-9FA1-C25C76FF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6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0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231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50.png"/><Relationship Id="rId4" Type="http://schemas.openxmlformats.org/officeDocument/2006/relationships/image" Target="../media/image770.png"/><Relationship Id="rId9" Type="http://schemas.openxmlformats.org/officeDocument/2006/relationships/image" Target="../media/image5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24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" Target="slide43.xml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B1EF-9279-4ABE-8F80-CE512E5A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Application of TDMI on Analyzing Neural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B5DF4-D651-4594-8ACF-8BDFA5049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/>
              <a:t>Kai Chen	</a:t>
            </a:r>
            <a:r>
              <a:rPr lang="en-US" altLang="zh-CN" dirty="0"/>
              <a:t>Mar</a:t>
            </a:r>
            <a:r>
              <a:rPr lang="en-US" dirty="0"/>
              <a:t>. 201</a:t>
            </a:r>
            <a:r>
              <a:rPr lang="en-US" altLang="zh-CN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9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1E0B-4FF6-4F4E-ADBD-CB17BB18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TDMI infers connectivity patterns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FCCE-1D80-447A-A6E0-1FEE27C8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05" y="1470650"/>
            <a:ext cx="4866314" cy="4799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8FE57-21F8-421C-9AC4-40EE0E83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38" y="2176458"/>
            <a:ext cx="4182534" cy="2678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FDB8BE-AB3D-42BC-8FFA-592C6A22CFC4}"/>
              </a:ext>
            </a:extLst>
          </p:cNvPr>
          <p:cNvSpPr/>
          <p:nvPr/>
        </p:nvSpPr>
        <p:spPr>
          <a:xfrm>
            <a:off x="432005" y="54723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Endo, W., Santos, F. P., Simpson, D.,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Maciel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C. D., &amp; Newland, P. L. (2015).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Delayed mutual information infers patterns of synaptic connectivity in a proprioceptive neural network.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677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6BBB-AA79-439D-A0B5-92BA94B4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434"/>
            <a:ext cx="10515600" cy="1062551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information of Gaussian random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8406C-0E02-4829-B97F-49EE649C9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955" y="2174817"/>
            <a:ext cx="5174320" cy="38807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/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/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/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smaller than 1,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/>
                  <a:t> 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blipFill>
                <a:blip r:embed="rId5"/>
                <a:stretch>
                  <a:fillRect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/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blipFill>
                <a:blip r:embed="rId6"/>
                <a:stretch>
                  <a:fillRect t="-8197" r="-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/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51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677784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8198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625547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605961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6387" y="212111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52925" y="212111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81280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/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/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blipFill>
                <a:blip r:embed="rId15"/>
                <a:stretch>
                  <a:fillRect l="-1923" t="-10000" r="-12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/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/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blipFill>
                <a:blip r:embed="rId17"/>
                <a:stretch>
                  <a:fillRect l="-1739" t="-8197" r="-8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/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/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/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blipFill>
                <a:blip r:embed="rId20"/>
                <a:stretch>
                  <a:fillRect l="-120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blipFill>
                <a:blip r:embed="rId21"/>
                <a:stretch>
                  <a:fillRect l="-1739" t="-10000" r="-8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/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(1−2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blipFill>
                <a:blip r:embed="rId23"/>
                <a:stretch>
                  <a:fillRect l="-1018" t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/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2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506334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486748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454097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34511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44937" y="309647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81475" y="309647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64135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blipFill>
                <a:blip r:embed="rId14"/>
                <a:stretch>
                  <a:fillRect l="-2695" t="-10000" r="-17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)=⁡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blipFill>
                <a:blip r:embed="rId15"/>
                <a:stretch>
                  <a:fillRect l="-1082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/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7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blipFill>
                <a:blip r:embed="rId4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blipFill>
                <a:blip r:embed="rId5"/>
                <a:stretch>
                  <a:fillRect t="-10000" r="-30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6" y="3491802"/>
            <a:ext cx="3796680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blipFill>
                <a:blip r:embed="rId8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blipFill>
                <a:blip r:embed="rId9"/>
                <a:stretch>
                  <a:fillRect t="-8197" r="-3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8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blipFill>
                <a:blip r:embed="rId4"/>
                <a:stretch>
                  <a:fillRect t="-10000" r="-1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blipFill>
                <a:blip r:embed="rId5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7" y="3491802"/>
            <a:ext cx="3796678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blipFill>
                <a:blip r:embed="rId8"/>
                <a:stretch>
                  <a:fillRect t="-8197" r="-3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blipFill>
                <a:blip r:embed="rId9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04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9A07C-891D-44B8-843B-DB021477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606447"/>
            <a:ext cx="4013156" cy="3009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1CB9-1FDC-4947-9FFB-102923BE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3705257"/>
            <a:ext cx="4013156" cy="300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EDD3-4B46-4683-A611-4AB51508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606447"/>
            <a:ext cx="4013156" cy="3009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572B0-0479-44FC-8089-BBBA0805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3705257"/>
            <a:ext cx="4013156" cy="300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C84A1-AC00-409D-A096-D8A1592B333F}"/>
              </a:ext>
            </a:extLst>
          </p:cNvPr>
          <p:cNvSpPr txBox="1"/>
          <p:nvPr/>
        </p:nvSpPr>
        <p:spPr>
          <a:xfrm>
            <a:off x="364160" y="13398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10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B2D9-4F1B-4097-AD0A-8A130586D77D}"/>
              </a:ext>
            </a:extLst>
          </p:cNvPr>
          <p:cNvSpPr txBox="1"/>
          <p:nvPr/>
        </p:nvSpPr>
        <p:spPr>
          <a:xfrm>
            <a:off x="323850" y="47625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50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FA1F7-713A-435B-8A3E-FF02467AC06B}"/>
              </a:ext>
            </a:extLst>
          </p:cNvPr>
          <p:cNvSpPr txBox="1"/>
          <p:nvPr/>
        </p:nvSpPr>
        <p:spPr>
          <a:xfrm>
            <a:off x="2820618" y="24346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300000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DBD3A-BF98-456E-AF67-3385FF3C494C}"/>
              </a:ext>
            </a:extLst>
          </p:cNvPr>
          <p:cNvSpPr txBox="1"/>
          <p:nvPr/>
        </p:nvSpPr>
        <p:spPr>
          <a:xfrm>
            <a:off x="7316432" y="243465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1500000</a:t>
            </a:r>
          </a:p>
        </p:txBody>
      </p:sp>
    </p:spTree>
    <p:extLst>
      <p:ext uri="{BB962C8B-B14F-4D97-AF65-F5344CB8AC3E}">
        <p14:creationId xmlns:p14="http://schemas.microsoft.com/office/powerpoint/2010/main" val="181287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0794A-593E-4F1D-BE08-A88D63BD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0000" cy="287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8E805-875B-4900-80F4-EED918BD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0"/>
            <a:ext cx="3840000" cy="287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013DA-CB22-44AA-868C-2D88754B8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0" y="0"/>
            <a:ext cx="3840000" cy="287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E94DC-CF97-48EF-8811-86F8DB25089D}"/>
              </a:ext>
            </a:extLst>
          </p:cNvPr>
          <p:cNvSpPr txBox="1"/>
          <p:nvPr/>
        </p:nvSpPr>
        <p:spPr>
          <a:xfrm>
            <a:off x="1510020" y="29014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 trials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75E84-3982-4305-B35E-B30F1287D706}"/>
              </a:ext>
            </a:extLst>
          </p:cNvPr>
          <p:cNvSpPr txBox="1"/>
          <p:nvPr/>
        </p:nvSpPr>
        <p:spPr>
          <a:xfrm>
            <a:off x="5629806" y="290143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 trials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B8135-A08D-4FA4-8EA4-0E910D06B292}"/>
              </a:ext>
            </a:extLst>
          </p:cNvPr>
          <p:cNvSpPr txBox="1"/>
          <p:nvPr/>
        </p:nvSpPr>
        <p:spPr>
          <a:xfrm>
            <a:off x="9741973" y="290322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 trials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/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542413-87F8-4398-8199-4B1C555D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98" y="3971800"/>
            <a:ext cx="3840000" cy="2879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3F2B6-817F-4A0E-9284-CD0FEB17D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800"/>
            <a:ext cx="3840000" cy="2879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46C8A6-6FDC-4019-B281-887ECE2B6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3971800"/>
            <a:ext cx="3840000" cy="287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9C3022-EBEF-40C6-9F63-0FDC7175904D}"/>
              </a:ext>
            </a:extLst>
          </p:cNvPr>
          <p:cNvSpPr txBox="1"/>
          <p:nvPr/>
        </p:nvSpPr>
        <p:spPr>
          <a:xfrm>
            <a:off x="1548120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 bins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EA079-E016-4BB1-B73B-FC12BFBF9F6A}"/>
              </a:ext>
            </a:extLst>
          </p:cNvPr>
          <p:cNvSpPr txBox="1"/>
          <p:nvPr/>
        </p:nvSpPr>
        <p:spPr>
          <a:xfrm>
            <a:off x="5706006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bins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BF5DD-4751-475B-874B-DED50C974689}"/>
              </a:ext>
            </a:extLst>
          </p:cNvPr>
          <p:cNvSpPr txBox="1"/>
          <p:nvPr/>
        </p:nvSpPr>
        <p:spPr>
          <a:xfrm>
            <a:off x="9917233" y="37359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3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69FCD-AD74-4670-9BB9-BBC398DB4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68" y="1684947"/>
            <a:ext cx="4650808" cy="3488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A8BE1-E98D-44D8-8F98-07AFC4C8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0" y="645653"/>
            <a:ext cx="6036534" cy="45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/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D58776-3FE2-45E5-A290-57EBE626A8C9}"/>
              </a:ext>
            </a:extLst>
          </p:cNvPr>
          <p:cNvSpPr txBox="1"/>
          <p:nvPr/>
        </p:nvSpPr>
        <p:spPr>
          <a:xfrm>
            <a:off x="8940800" y="549197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DCC28-2661-445F-8573-63DB94CE0B28}"/>
              </a:ext>
            </a:extLst>
          </p:cNvPr>
          <p:cNvSpPr/>
          <p:nvPr/>
        </p:nvSpPr>
        <p:spPr>
          <a:xfrm>
            <a:off x="2882619" y="5491976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#trials = 100 k</a:t>
            </a:r>
          </a:p>
        </p:txBody>
      </p:sp>
    </p:spTree>
    <p:extLst>
      <p:ext uri="{BB962C8B-B14F-4D97-AF65-F5344CB8AC3E}">
        <p14:creationId xmlns:p14="http://schemas.microsoft.com/office/powerpoint/2010/main" val="311288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44D19-10B2-4D33-AED2-3149F425E6CD}"/>
              </a:ext>
            </a:extLst>
          </p:cNvPr>
          <p:cNvSpPr/>
          <p:nvPr/>
        </p:nvSpPr>
        <p:spPr>
          <a:xfrm>
            <a:off x="5626834" y="1378567"/>
            <a:ext cx="6337540" cy="3216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9210C-9749-4BCA-8FAF-03291251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TDMI between spike train and local field potential(LFP)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EAA79F-4532-430D-B6D0-B3F0FEE02D17}"/>
              </a:ext>
            </a:extLst>
          </p:cNvPr>
          <p:cNvCxnSpPr>
            <a:cxnSpLocks/>
          </p:cNvCxnSpPr>
          <p:nvPr/>
        </p:nvCxnSpPr>
        <p:spPr>
          <a:xfrm>
            <a:off x="1157207" y="243503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DB1DDA-69ED-4834-819A-68FA0A4970A7}"/>
              </a:ext>
            </a:extLst>
          </p:cNvPr>
          <p:cNvSpPr txBox="1"/>
          <p:nvPr/>
        </p:nvSpPr>
        <p:spPr>
          <a:xfrm>
            <a:off x="1241156" y="2140567"/>
            <a:ext cx="285046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0 0 0 0 1 0 0 0 1 0 0 0 0 1 0 1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A7C4B-7EEC-4DD6-A67F-B0D48EB43788}"/>
              </a:ext>
            </a:extLst>
          </p:cNvPr>
          <p:cNvSpPr txBox="1"/>
          <p:nvPr/>
        </p:nvSpPr>
        <p:spPr>
          <a:xfrm>
            <a:off x="838200" y="1733803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BF81A-5CCA-42AC-AB0D-F2197EB0E59A}"/>
              </a:ext>
            </a:extLst>
          </p:cNvPr>
          <p:cNvCxnSpPr>
            <a:cxnSpLocks/>
          </p:cNvCxnSpPr>
          <p:nvPr/>
        </p:nvCxnSpPr>
        <p:spPr>
          <a:xfrm>
            <a:off x="1157207" y="348504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B9BE92-5893-4400-8F07-9FC06D5480EA}"/>
              </a:ext>
            </a:extLst>
          </p:cNvPr>
          <p:cNvSpPr txBox="1"/>
          <p:nvPr/>
        </p:nvSpPr>
        <p:spPr>
          <a:xfrm>
            <a:off x="838200" y="2744998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Field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/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19D70-319F-405A-83B2-D51174CD83B8}"/>
              </a:ext>
            </a:extLst>
          </p:cNvPr>
          <p:cNvCxnSpPr/>
          <p:nvPr/>
        </p:nvCxnSpPr>
        <p:spPr>
          <a:xfrm>
            <a:off x="3806126" y="2103135"/>
            <a:ext cx="185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2EC11F-5961-4131-865C-15F14156816F}"/>
              </a:ext>
            </a:extLst>
          </p:cNvPr>
          <p:cNvCxnSpPr>
            <a:cxnSpLocks/>
          </p:cNvCxnSpPr>
          <p:nvPr/>
        </p:nvCxnSpPr>
        <p:spPr>
          <a:xfrm flipV="1">
            <a:off x="3954456" y="1973745"/>
            <a:ext cx="101795" cy="104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B4017F-473C-4357-91C9-13B98CAE8D65}"/>
              </a:ext>
            </a:extLst>
          </p:cNvPr>
          <p:cNvSpPr txBox="1"/>
          <p:nvPr/>
        </p:nvSpPr>
        <p:spPr>
          <a:xfrm>
            <a:off x="3973055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76F903-EBED-4373-9D7E-FF0F9F2F7B5E}"/>
              </a:ext>
            </a:extLst>
          </p:cNvPr>
          <p:cNvCxnSpPr/>
          <p:nvPr/>
        </p:nvCxnSpPr>
        <p:spPr>
          <a:xfrm>
            <a:off x="4164774" y="2325233"/>
            <a:ext cx="52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AE79B-705E-41B5-8272-F1053C98692B}"/>
              </a:ext>
            </a:extLst>
          </p:cNvPr>
          <p:cNvCxnSpPr>
            <a:cxnSpLocks/>
          </p:cNvCxnSpPr>
          <p:nvPr/>
        </p:nvCxnSpPr>
        <p:spPr>
          <a:xfrm>
            <a:off x="4162588" y="3336428"/>
            <a:ext cx="511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A0792F-253E-414B-906C-6C2CCE24603D}"/>
              </a:ext>
            </a:extLst>
          </p:cNvPr>
          <p:cNvSpPr txBox="1"/>
          <p:nvPr/>
        </p:nvSpPr>
        <p:spPr>
          <a:xfrm>
            <a:off x="4867759" y="214056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79627-F7AF-43AC-9A7B-01C092CC0741}"/>
              </a:ext>
            </a:extLst>
          </p:cNvPr>
          <p:cNvSpPr txBox="1"/>
          <p:nvPr/>
        </p:nvSpPr>
        <p:spPr>
          <a:xfrm>
            <a:off x="4865221" y="31517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/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/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blipFill>
                <a:blip r:embed="rId5"/>
                <a:stretch>
                  <a:fillRect l="-1193" r="-119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9FAE525-0605-4CF8-A90C-7C1F00DDD3F7}"/>
              </a:ext>
            </a:extLst>
          </p:cNvPr>
          <p:cNvSpPr/>
          <p:nvPr/>
        </p:nvSpPr>
        <p:spPr>
          <a:xfrm>
            <a:off x="744681" y="6180943"/>
            <a:ext cx="477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Roulston, M. S. (1999).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Estimating the errors on measured entropy and mutual information.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9FC1A6-FAAD-4BAD-8796-A88AC7716BA2}"/>
              </a:ext>
            </a:extLst>
          </p:cNvPr>
          <p:cNvGrpSpPr/>
          <p:nvPr/>
        </p:nvGrpSpPr>
        <p:grpSpPr>
          <a:xfrm>
            <a:off x="6465872" y="1867204"/>
            <a:ext cx="4568921" cy="618246"/>
            <a:chOff x="1212459" y="4073709"/>
            <a:chExt cx="4568921" cy="618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1273D6-C879-43E1-B78D-D343C487F150}"/>
                    </a:ext>
                  </a:extLst>
                </p:cNvPr>
                <p:cNvSpPr txBox="1"/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3535DA-B254-4FBB-8D56-E7F7EAF67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74BA73-8CEE-4C80-9F7B-EF72BFB5EE9E}"/>
                    </a:ext>
                  </a:extLst>
                </p:cNvPr>
                <p:cNvSpPr txBox="1"/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7F989D-1E98-4A54-8155-0CAD5FBFD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643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/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/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blipFill>
                <a:blip r:embed="rId9"/>
                <a:stretch>
                  <a:fillRect l="-3208" t="-13830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C9E478-32D5-4864-963B-6E41B160407F}"/>
              </a:ext>
            </a:extLst>
          </p:cNvPr>
          <p:cNvSpPr txBox="1"/>
          <p:nvPr/>
        </p:nvSpPr>
        <p:spPr>
          <a:xfrm>
            <a:off x="5676181" y="1453962"/>
            <a:ext cx="44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Conductance-based Integrate-and-fire model: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04EBF-11F9-418F-83C6-76750956C774}"/>
              </a:ext>
            </a:extLst>
          </p:cNvPr>
          <p:cNvSpPr/>
          <p:nvPr/>
        </p:nvSpPr>
        <p:spPr>
          <a:xfrm>
            <a:off x="5626834" y="4737343"/>
            <a:ext cx="6337540" cy="1830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5171E-A19C-4B3A-975C-5F5563F1F682}"/>
              </a:ext>
            </a:extLst>
          </p:cNvPr>
          <p:cNvSpPr txBox="1"/>
          <p:nvPr/>
        </p:nvSpPr>
        <p:spPr>
          <a:xfrm>
            <a:off x="5676181" y="4812739"/>
            <a:ext cx="506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‘Point source’ current model of local field potential: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/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  <a:blipFill>
                <a:blip r:embed="rId1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/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blipFill>
                <a:blip r:embed="rId11"/>
                <a:stretch>
                  <a:fillRect l="-769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542F08C9-5797-4C1C-A705-17049814B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29" y="2479337"/>
            <a:ext cx="1543398" cy="138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/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5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30D7-8A3F-4FA2-94ED-9D223FEB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D814-0ECA-4B07-A10D-6CDA3FAD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and definitions</a:t>
            </a:r>
          </a:p>
          <a:p>
            <a:pPr lvl="1"/>
            <a:r>
              <a:rPr lang="en-US" dirty="0"/>
              <a:t>Self-information</a:t>
            </a:r>
          </a:p>
          <a:p>
            <a:pPr lvl="1"/>
            <a:r>
              <a:rPr lang="en-US" dirty="0"/>
              <a:t>Entropy</a:t>
            </a:r>
          </a:p>
          <a:p>
            <a:pPr lvl="1"/>
            <a:r>
              <a:rPr lang="en-US" dirty="0"/>
              <a:t>Mutual information(MI) and time-delayed mutual information(TDMI)</a:t>
            </a:r>
          </a:p>
          <a:p>
            <a:r>
              <a:rPr lang="en-US" dirty="0"/>
              <a:t>Related works about TDMI</a:t>
            </a:r>
          </a:p>
          <a:p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r>
              <a:rPr lang="en-US" dirty="0"/>
              <a:t>TDMI between spike train and local field potential</a:t>
            </a:r>
          </a:p>
          <a:p>
            <a:pPr lvl="1"/>
            <a:r>
              <a:rPr lang="en-US" dirty="0"/>
              <a:t>TDMI estimation</a:t>
            </a:r>
          </a:p>
          <a:p>
            <a:pPr lvl="1"/>
            <a:r>
              <a:rPr lang="en-US" dirty="0"/>
              <a:t>Data generated by integrate-and-fire neuronal model</a:t>
            </a:r>
          </a:p>
        </p:txBody>
      </p:sp>
    </p:spTree>
    <p:extLst>
      <p:ext uri="{BB962C8B-B14F-4D97-AF65-F5344CB8AC3E}">
        <p14:creationId xmlns:p14="http://schemas.microsoft.com/office/powerpoint/2010/main" val="185092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F8A-4569-4834-BAE5-0D9C113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/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estimation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  <a:blipFill>
                <a:blip r:embed="rId2"/>
                <a:stretch>
                  <a:fillRect l="-739" t="-10526" r="-270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EDADB0-8605-4165-89FE-08B819604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4" y="3798023"/>
            <a:ext cx="3855415" cy="2849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/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6B9CE062-F411-42C2-ACD4-133345A6509E}"/>
              </a:ext>
            </a:extLst>
          </p:cNvPr>
          <p:cNvSpPr/>
          <p:nvPr/>
        </p:nvSpPr>
        <p:spPr>
          <a:xfrm>
            <a:off x="5153100" y="1712116"/>
            <a:ext cx="756597" cy="16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4B81777-59C1-4EAC-AC5C-9F97DC56399D}"/>
              </a:ext>
            </a:extLst>
          </p:cNvPr>
          <p:cNvGrpSpPr/>
          <p:nvPr/>
        </p:nvGrpSpPr>
        <p:grpSpPr>
          <a:xfrm>
            <a:off x="7223185" y="4089621"/>
            <a:ext cx="4574273" cy="2450203"/>
            <a:chOff x="856129" y="3886662"/>
            <a:chExt cx="5332079" cy="28561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1779B4-6E1A-4F01-9898-723B5A15A5EA}"/>
                </a:ext>
              </a:extLst>
            </p:cNvPr>
            <p:cNvGrpSpPr/>
            <p:nvPr/>
          </p:nvGrpSpPr>
          <p:grpSpPr>
            <a:xfrm>
              <a:off x="1188442" y="4306205"/>
              <a:ext cx="2104946" cy="2355197"/>
              <a:chOff x="1321904" y="3241624"/>
              <a:chExt cx="2705088" cy="30266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632B105-0360-4518-9C52-3ADC514A92A6}"/>
                  </a:ext>
                </a:extLst>
              </p:cNvPr>
              <p:cNvGrpSpPr/>
              <p:nvPr/>
            </p:nvGrpSpPr>
            <p:grpSpPr>
              <a:xfrm>
                <a:off x="1321904" y="3677478"/>
                <a:ext cx="2705088" cy="2590834"/>
                <a:chOff x="211571" y="3112724"/>
                <a:chExt cx="4340551" cy="396391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C69B72A-29F0-441E-A352-928B36ED78BD}"/>
                    </a:ext>
                  </a:extLst>
                </p:cNvPr>
                <p:cNvGrpSpPr/>
                <p:nvPr/>
              </p:nvGrpSpPr>
              <p:grpSpPr>
                <a:xfrm>
                  <a:off x="665922" y="3112724"/>
                  <a:ext cx="3886200" cy="3299792"/>
                  <a:chOff x="4204252" y="3001617"/>
                  <a:chExt cx="3886200" cy="3299792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E5E68FB-4A75-45DF-9E33-971D5CB8CABE}"/>
                      </a:ext>
                    </a:extLst>
                  </p:cNvPr>
                  <p:cNvSpPr/>
                  <p:nvPr/>
                </p:nvSpPr>
                <p:spPr>
                  <a:xfrm>
                    <a:off x="4204252" y="3001617"/>
                    <a:ext cx="3886200" cy="329979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B75D2D60-3242-4225-B1EC-7ECEAB9DAB58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247323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E3BBD13-3BD5-4E59-BB37-F15434B22270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664767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2D3C18C-C782-40E4-AEF3-99DF82563D8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41243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6072B59-32CF-481F-B3E5-BD5681F4F1EA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49965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B5CAF8C-072F-4DAF-8EA1-81F0E003F091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082211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AADD366-6A10-4F59-8BCE-5C2618F1939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917096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FAABA54-806E-48EA-AE11-956EDFA5EBF6}"/>
                      </a:ext>
                    </a:extLst>
                  </p:cNvPr>
                  <p:cNvCxnSpPr/>
                  <p:nvPr/>
                </p:nvCxnSpPr>
                <p:spPr>
                  <a:xfrm>
                    <a:off x="516208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38A766D-73A3-4EF2-89CC-9D224591C357}"/>
                      </a:ext>
                    </a:extLst>
                  </p:cNvPr>
                  <p:cNvCxnSpPr/>
                  <p:nvPr/>
                </p:nvCxnSpPr>
                <p:spPr>
                  <a:xfrm>
                    <a:off x="7089983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4B078717-9409-4640-88EB-94E24461087E}"/>
                      </a:ext>
                    </a:extLst>
                  </p:cNvPr>
                  <p:cNvCxnSpPr/>
                  <p:nvPr/>
                </p:nvCxnSpPr>
                <p:spPr>
                  <a:xfrm>
                    <a:off x="564405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97D606A-4049-4F25-BC76-309CD5124D99}"/>
                      </a:ext>
                    </a:extLst>
                  </p:cNvPr>
                  <p:cNvCxnSpPr/>
                  <p:nvPr/>
                </p:nvCxnSpPr>
                <p:spPr>
                  <a:xfrm>
                    <a:off x="612603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6C657287-4355-4529-93C3-4D3EAA08D012}"/>
                      </a:ext>
                    </a:extLst>
                  </p:cNvPr>
                  <p:cNvCxnSpPr/>
                  <p:nvPr/>
                </p:nvCxnSpPr>
                <p:spPr>
                  <a:xfrm>
                    <a:off x="7571960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D9015C5-4586-4160-B657-2C4F073587F3}"/>
                      </a:ext>
                    </a:extLst>
                  </p:cNvPr>
                  <p:cNvCxnSpPr/>
                  <p:nvPr/>
                </p:nvCxnSpPr>
                <p:spPr>
                  <a:xfrm>
                    <a:off x="46801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73E9104-D8F6-4807-AA2E-4196510EF7BB}"/>
                      </a:ext>
                    </a:extLst>
                  </p:cNvPr>
                  <p:cNvCxnSpPr/>
                  <p:nvPr/>
                </p:nvCxnSpPr>
                <p:spPr>
                  <a:xfrm>
                    <a:off x="66080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5D7401E-75DC-4AA2-B261-341D2A6CFFF2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829879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118CC7-FE8F-47B4-BB96-C4EB7437AB5C}"/>
                    </a:ext>
                  </a:extLst>
                </p:cNvPr>
                <p:cNvSpPr txBox="1"/>
                <p:nvPr/>
              </p:nvSpPr>
              <p:spPr>
                <a:xfrm>
                  <a:off x="2430447" y="6410977"/>
                  <a:ext cx="598958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461FB7-783A-4377-A3D6-6CB2710DFAE3}"/>
                    </a:ext>
                  </a:extLst>
                </p:cNvPr>
                <p:cNvSpPr txBox="1"/>
                <p:nvPr/>
              </p:nvSpPr>
              <p:spPr>
                <a:xfrm>
                  <a:off x="211571" y="4591207"/>
                  <a:ext cx="585736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54CC1-C3ED-41A2-8D5B-AF4B2B849FF8}"/>
                  </a:ext>
                </a:extLst>
              </p:cNvPr>
              <p:cNvSpPr txBox="1"/>
              <p:nvPr/>
            </p:nvSpPr>
            <p:spPr>
              <a:xfrm>
                <a:off x="1830427" y="3241624"/>
                <a:ext cx="1944623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Uniform partition</a:t>
                </a:r>
                <a:endParaRPr lang="zh-CN" altLang="en-US" sz="12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FA97BC6-4A48-4CFE-80C3-9E9B760F58D2}"/>
                </a:ext>
              </a:extLst>
            </p:cNvPr>
            <p:cNvGrpSpPr/>
            <p:nvPr/>
          </p:nvGrpSpPr>
          <p:grpSpPr>
            <a:xfrm>
              <a:off x="3590337" y="4310237"/>
              <a:ext cx="2104946" cy="2351165"/>
              <a:chOff x="5327824" y="3246806"/>
              <a:chExt cx="2705088" cy="30215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E05F1C-BD15-4E24-9CB0-4D9A6974D43A}"/>
                  </a:ext>
                </a:extLst>
              </p:cNvPr>
              <p:cNvGrpSpPr/>
              <p:nvPr/>
            </p:nvGrpSpPr>
            <p:grpSpPr>
              <a:xfrm>
                <a:off x="5327824" y="3677478"/>
                <a:ext cx="2705088" cy="2590834"/>
                <a:chOff x="4704510" y="3677478"/>
                <a:chExt cx="3378098" cy="308497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27D9709-23C8-4EF1-9433-6ED3A5E5075E}"/>
                    </a:ext>
                  </a:extLst>
                </p:cNvPr>
                <p:cNvSpPr/>
                <p:nvPr/>
              </p:nvSpPr>
              <p:spPr>
                <a:xfrm>
                  <a:off x="5058115" y="3677478"/>
                  <a:ext cx="3024493" cy="25681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78E4909-805A-4846-9395-36AF33F50C72}"/>
                    </a:ext>
                  </a:extLst>
                </p:cNvPr>
                <p:cNvCxnSpPr/>
                <p:nvPr/>
              </p:nvCxnSpPr>
              <p:spPr>
                <a:xfrm>
                  <a:off x="5058115" y="455751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5E5756F-5CE7-498B-9B1A-C087BD071826}"/>
                    </a:ext>
                  </a:extLst>
                </p:cNvPr>
                <p:cNvCxnSpPr/>
                <p:nvPr/>
              </p:nvCxnSpPr>
              <p:spPr>
                <a:xfrm>
                  <a:off x="5058115" y="520044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D7DF2F2-D10B-478E-B4A5-CC1FC93415C7}"/>
                    </a:ext>
                  </a:extLst>
                </p:cNvPr>
                <p:cNvCxnSpPr/>
                <p:nvPr/>
              </p:nvCxnSpPr>
              <p:spPr>
                <a:xfrm>
                  <a:off x="5058115" y="386799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F36E00B-5F8F-472D-8BE0-AC543105CD7A}"/>
                    </a:ext>
                  </a:extLst>
                </p:cNvPr>
                <p:cNvCxnSpPr/>
                <p:nvPr/>
              </p:nvCxnSpPr>
              <p:spPr>
                <a:xfrm>
                  <a:off x="5058115" y="5641491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B95B5C7-299D-4D00-A153-687FE3E00051}"/>
                    </a:ext>
                  </a:extLst>
                </p:cNvPr>
                <p:cNvCxnSpPr/>
                <p:nvPr/>
              </p:nvCxnSpPr>
              <p:spPr>
                <a:xfrm>
                  <a:off x="5058115" y="5896798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DF5EDB1-4863-478A-B0F1-9CEB164ADE88}"/>
                    </a:ext>
                  </a:extLst>
                </p:cNvPr>
                <p:cNvCxnSpPr/>
                <p:nvPr/>
              </p:nvCxnSpPr>
              <p:spPr>
                <a:xfrm>
                  <a:off x="5853255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0EFDCB8A-11E7-4F65-8061-E9B270B3F1EA}"/>
                    </a:ext>
                  </a:extLst>
                </p:cNvPr>
                <p:cNvCxnSpPr/>
                <p:nvPr/>
              </p:nvCxnSpPr>
              <p:spPr>
                <a:xfrm>
                  <a:off x="714495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A6EE079-B599-46BC-B5CE-93799C40380A}"/>
                    </a:ext>
                  </a:extLst>
                </p:cNvPr>
                <p:cNvCxnSpPr/>
                <p:nvPr/>
              </p:nvCxnSpPr>
              <p:spPr>
                <a:xfrm>
                  <a:off x="6633283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119A4AF-02D7-4D15-9D71-5F455A0067FB}"/>
                    </a:ext>
                  </a:extLst>
                </p:cNvPr>
                <p:cNvCxnSpPr/>
                <p:nvPr/>
              </p:nvCxnSpPr>
              <p:spPr>
                <a:xfrm>
                  <a:off x="778841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BD0F08A-074C-4897-A9EE-6EAAA7653D85}"/>
                    </a:ext>
                  </a:extLst>
                </p:cNvPr>
                <p:cNvCxnSpPr/>
                <p:nvPr/>
              </p:nvCxnSpPr>
              <p:spPr>
                <a:xfrm>
                  <a:off x="5299249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BEBBCCF-8A82-4F43-8822-3E74163BD0C7}"/>
                    </a:ext>
                  </a:extLst>
                </p:cNvPr>
                <p:cNvCxnSpPr/>
                <p:nvPr/>
              </p:nvCxnSpPr>
              <p:spPr>
                <a:xfrm>
                  <a:off x="6958690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DA59C32-387E-415B-9FF1-FFA52E6D806A}"/>
                    </a:ext>
                  </a:extLst>
                </p:cNvPr>
                <p:cNvCxnSpPr/>
                <p:nvPr/>
              </p:nvCxnSpPr>
              <p:spPr>
                <a:xfrm>
                  <a:off x="5058115" y="430220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2B9887-8314-40F2-8B77-61881F6F559A}"/>
                    </a:ext>
                  </a:extLst>
                </p:cNvPr>
                <p:cNvSpPr txBox="1"/>
                <p:nvPr/>
              </p:nvSpPr>
              <p:spPr>
                <a:xfrm>
                  <a:off x="6431383" y="6244392"/>
                  <a:ext cx="46614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69064C-7686-4E6E-8039-1FA7FAE36C9D}"/>
                    </a:ext>
                  </a:extLst>
                </p:cNvPr>
                <p:cNvSpPr txBox="1"/>
                <p:nvPr/>
              </p:nvSpPr>
              <p:spPr>
                <a:xfrm>
                  <a:off x="4704510" y="4828131"/>
                  <a:ext cx="45585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1AE93F-E23B-4643-85BD-59B11F7EF72A}"/>
                  </a:ext>
                </a:extLst>
              </p:cNvPr>
              <p:cNvSpPr txBox="1"/>
              <p:nvPr/>
            </p:nvSpPr>
            <p:spPr>
              <a:xfrm>
                <a:off x="5832379" y="3246806"/>
                <a:ext cx="2079907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Adaptive partition</a:t>
                </a:r>
                <a:endParaRPr lang="zh-CN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/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a14:m>
                  <a:r>
                    <a:rPr lang="en-US" altLang="zh-CN" sz="1400" dirty="0"/>
                    <a:t>=</a:t>
                  </a:r>
                  <a:r>
                    <a:rPr lang="en-US" altLang="zh-CN" sz="1400" dirty="0" err="1"/>
                    <a:t>Const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4651" r="-16043" b="-39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EEC6CE-C839-4FBD-B885-06B926F5E081}"/>
                </a:ext>
              </a:extLst>
            </p:cNvPr>
            <p:cNvSpPr/>
            <p:nvPr/>
          </p:nvSpPr>
          <p:spPr>
            <a:xfrm>
              <a:off x="856129" y="3886662"/>
              <a:ext cx="5332079" cy="2856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/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𝑅𝑒𝑚𝑎𝑟𝑘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/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35FA889E-A274-4083-84FB-32F281F0D6D3}"/>
              </a:ext>
            </a:extLst>
          </p:cNvPr>
          <p:cNvSpPr/>
          <p:nvPr/>
        </p:nvSpPr>
        <p:spPr>
          <a:xfrm>
            <a:off x="3484485" y="2658258"/>
            <a:ext cx="631920" cy="124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/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Bent-Up 58">
            <a:extLst>
              <a:ext uri="{FF2B5EF4-FFF2-40B4-BE49-F238E27FC236}">
                <a16:creationId xmlns:a16="http://schemas.microsoft.com/office/drawing/2014/main" id="{E4FDFE35-45AB-4893-A2C0-92D7191A1194}"/>
              </a:ext>
            </a:extLst>
          </p:cNvPr>
          <p:cNvSpPr/>
          <p:nvPr/>
        </p:nvSpPr>
        <p:spPr>
          <a:xfrm rot="5400000">
            <a:off x="1892785" y="2901582"/>
            <a:ext cx="592030" cy="797067"/>
          </a:xfrm>
          <a:prstGeom prst="bentUpArrow">
            <a:avLst>
              <a:gd name="adj1" fmla="val 14500"/>
              <a:gd name="adj2" fmla="val 17233"/>
              <a:gd name="adj3" fmla="val 34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/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  <a:blipFill>
                <a:blip r:embed="rId9"/>
                <a:stretch>
                  <a:fillRect t="-450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015F2DDD-6464-45BB-9FA6-69A519EE87F6}"/>
              </a:ext>
            </a:extLst>
          </p:cNvPr>
          <p:cNvSpPr/>
          <p:nvPr/>
        </p:nvSpPr>
        <p:spPr>
          <a:xfrm>
            <a:off x="5844309" y="3417270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/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EC5CB21-4DB9-4BE1-8AC9-9562B9FF4B32}"/>
              </a:ext>
            </a:extLst>
          </p:cNvPr>
          <p:cNvSpPr/>
          <p:nvPr/>
        </p:nvSpPr>
        <p:spPr>
          <a:xfrm>
            <a:off x="7190176" y="34197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/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rrow: Right 66">
            <a:extLst>
              <a:ext uri="{FF2B5EF4-FFF2-40B4-BE49-F238E27FC236}">
                <a16:creationId xmlns:a16="http://schemas.microsoft.com/office/drawing/2014/main" id="{C518514D-905D-4122-B2D1-481BADA85D58}"/>
              </a:ext>
            </a:extLst>
          </p:cNvPr>
          <p:cNvSpPr/>
          <p:nvPr/>
        </p:nvSpPr>
        <p:spPr>
          <a:xfrm>
            <a:off x="4875607" y="26518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/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28802A4-E894-44CB-B261-1CF35A418D88}"/>
              </a:ext>
            </a:extLst>
          </p:cNvPr>
          <p:cNvSpPr txBox="1"/>
          <p:nvPr/>
        </p:nvSpPr>
        <p:spPr>
          <a:xfrm>
            <a:off x="7453679" y="2413685"/>
            <a:ext cx="35766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Treated time series of LFP as WSS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Neglect the autocovariance length of LFP.</a:t>
            </a:r>
          </a:p>
        </p:txBody>
      </p:sp>
    </p:spTree>
    <p:extLst>
      <p:ext uri="{BB962C8B-B14F-4D97-AF65-F5344CB8AC3E}">
        <p14:creationId xmlns:p14="http://schemas.microsoft.com/office/powerpoint/2010/main" val="344496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6" y="739436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Paradigm of simulation</a:t>
            </a:r>
            <a:endParaRPr lang="en-US" sz="4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D96793-9DE0-463D-B8F4-9E7B7621B674}"/>
              </a:ext>
            </a:extLst>
          </p:cNvPr>
          <p:cNvGrpSpPr/>
          <p:nvPr/>
        </p:nvGrpSpPr>
        <p:grpSpPr>
          <a:xfrm>
            <a:off x="1043876" y="2254211"/>
            <a:ext cx="10598548" cy="2904843"/>
            <a:chOff x="608447" y="1535754"/>
            <a:chExt cx="10598548" cy="29048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86E053-56F9-4E36-8E2B-1D1C74B353B5}"/>
                </a:ext>
              </a:extLst>
            </p:cNvPr>
            <p:cNvSpPr txBox="1"/>
            <p:nvPr/>
          </p:nvSpPr>
          <p:spPr>
            <a:xfrm>
              <a:off x="8328433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BF235-6471-4D02-ADE7-8264FDD730B6}"/>
                </a:ext>
              </a:extLst>
            </p:cNvPr>
            <p:cNvSpPr txBox="1"/>
            <p:nvPr/>
          </p:nvSpPr>
          <p:spPr>
            <a:xfrm>
              <a:off x="2654220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4B471B-6F69-4157-BCEC-8E3E8B660EEB}"/>
                </a:ext>
              </a:extLst>
            </p:cNvPr>
            <p:cNvSpPr/>
            <p:nvPr/>
          </p:nvSpPr>
          <p:spPr>
            <a:xfrm>
              <a:off x="4447997" y="2713855"/>
              <a:ext cx="1084785" cy="498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82628F-BFE1-4276-B445-58C3E01B81AC}"/>
                </a:ext>
              </a:extLst>
            </p:cNvPr>
            <p:cNvSpPr/>
            <p:nvPr/>
          </p:nvSpPr>
          <p:spPr>
            <a:xfrm>
              <a:off x="10122210" y="2713854"/>
              <a:ext cx="1084785" cy="5193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032F15-DBC6-4962-BD2E-42592134F9D7}"/>
                </a:ext>
              </a:extLst>
            </p:cNvPr>
            <p:cNvCxnSpPr>
              <a:cxnSpLocks/>
              <a:stCxn id="5" idx="3"/>
              <a:endCxn id="64" idx="1"/>
            </p:cNvCxnSpPr>
            <p:nvPr/>
          </p:nvCxnSpPr>
          <p:spPr>
            <a:xfrm flipV="1">
              <a:off x="5532782" y="2963198"/>
              <a:ext cx="779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2BCD76-8B19-495F-8CE7-6E74A807B774}"/>
                </a:ext>
              </a:extLst>
            </p:cNvPr>
            <p:cNvCxnSpPr>
              <a:cxnSpLocks/>
              <a:stCxn id="3" idx="6"/>
              <a:endCxn id="6" idx="1"/>
            </p:cNvCxnSpPr>
            <p:nvPr/>
          </p:nvCxnSpPr>
          <p:spPr>
            <a:xfrm flipV="1">
              <a:off x="9850539" y="2973530"/>
              <a:ext cx="2716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2F3FFE-313B-4992-8398-92B46B05E0ED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 flipV="1">
              <a:off x="4176326" y="2963199"/>
              <a:ext cx="271671" cy="10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3B19AB-0BED-48C5-8F03-13E23128E919}"/>
                </a:ext>
              </a:extLst>
            </p:cNvPr>
            <p:cNvSpPr txBox="1"/>
            <p:nvPr/>
          </p:nvSpPr>
          <p:spPr>
            <a:xfrm>
              <a:off x="2885660" y="3794266"/>
              <a:ext cx="1059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F9054A-2C95-4A16-8154-16B184FF1E0E}"/>
                </a:ext>
              </a:extLst>
            </p:cNvPr>
            <p:cNvSpPr txBox="1"/>
            <p:nvPr/>
          </p:nvSpPr>
          <p:spPr>
            <a:xfrm>
              <a:off x="8581170" y="3794266"/>
              <a:ext cx="1016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C81027B-B50F-4082-AB76-0405455AFAAF}"/>
                </a:ext>
              </a:extLst>
            </p:cNvPr>
            <p:cNvCxnSpPr>
              <a:cxnSpLocks/>
              <a:stCxn id="4" idx="4"/>
              <a:endCxn id="13" idx="0"/>
            </p:cNvCxnSpPr>
            <p:nvPr/>
          </p:nvCxnSpPr>
          <p:spPr>
            <a:xfrm>
              <a:off x="3415273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4CB8DE-CD66-4002-9118-1050647BE02A}"/>
                </a:ext>
              </a:extLst>
            </p:cNvPr>
            <p:cNvCxnSpPr>
              <a:cxnSpLocks/>
              <a:stCxn id="3" idx="4"/>
              <a:endCxn id="14" idx="0"/>
            </p:cNvCxnSpPr>
            <p:nvPr/>
          </p:nvCxnSpPr>
          <p:spPr>
            <a:xfrm>
              <a:off x="9089486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721709-7273-4F98-82F4-18E15C3CE7D1}"/>
                </a:ext>
              </a:extLst>
            </p:cNvPr>
            <p:cNvSpPr txBox="1"/>
            <p:nvPr/>
          </p:nvSpPr>
          <p:spPr>
            <a:xfrm>
              <a:off x="608447" y="1535754"/>
              <a:ext cx="1945408" cy="45862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D71EF-47B0-491E-BEFD-8D9676839898}"/>
                </a:ext>
              </a:extLst>
            </p:cNvPr>
            <p:cNvSpPr txBox="1"/>
            <p:nvPr/>
          </p:nvSpPr>
          <p:spPr>
            <a:xfrm>
              <a:off x="6122976" y="1553614"/>
              <a:ext cx="1863823" cy="44076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5F1719C-4ECD-483F-8EDC-DA07427CC96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rot="5400000">
              <a:off x="1201245" y="2374289"/>
              <a:ext cx="759812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05188B-8D90-46B3-A65B-58500AA4EFB0}"/>
                </a:ext>
              </a:extLst>
            </p:cNvPr>
            <p:cNvCxnSpPr>
              <a:cxnSpLocks/>
              <a:stCxn id="30" idx="3"/>
              <a:endCxn id="4" idx="2"/>
            </p:cNvCxnSpPr>
            <p:nvPr/>
          </p:nvCxnSpPr>
          <p:spPr>
            <a:xfrm>
              <a:off x="2324100" y="2973530"/>
              <a:ext cx="3301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3BD12-0D96-4EA7-90A0-4B85058710ED}"/>
                </a:ext>
              </a:extLst>
            </p:cNvPr>
            <p:cNvCxnSpPr>
              <a:cxnSpLocks/>
              <a:stCxn id="22" idx="1"/>
              <a:endCxn id="64" idx="0"/>
            </p:cNvCxnSpPr>
            <p:nvPr/>
          </p:nvCxnSpPr>
          <p:spPr>
            <a:xfrm>
              <a:off x="7054888" y="1994383"/>
              <a:ext cx="0" cy="749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C0AC6E-C4B4-4A5B-9B8B-45C0EA24717C}"/>
                </a:ext>
              </a:extLst>
            </p:cNvPr>
            <p:cNvSpPr/>
            <p:nvPr/>
          </p:nvSpPr>
          <p:spPr>
            <a:xfrm>
              <a:off x="838200" y="2754195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77B271-C61A-4263-B9DF-F3BFEC728412}"/>
                </a:ext>
              </a:extLst>
            </p:cNvPr>
            <p:cNvSpPr/>
            <p:nvPr/>
          </p:nvSpPr>
          <p:spPr>
            <a:xfrm>
              <a:off x="6311938" y="2743863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44F171-E8DB-4AE3-8ACD-49DA0EB413C5}"/>
                </a:ext>
              </a:extLst>
            </p:cNvPr>
            <p:cNvCxnSpPr>
              <a:stCxn id="64" idx="3"/>
              <a:endCxn id="3" idx="2"/>
            </p:cNvCxnSpPr>
            <p:nvPr/>
          </p:nvCxnSpPr>
          <p:spPr>
            <a:xfrm>
              <a:off x="7797838" y="2963198"/>
              <a:ext cx="530595" cy="1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FE41EAE-C80E-4652-ADC4-D86D509CAA4C}"/>
              </a:ext>
            </a:extLst>
          </p:cNvPr>
          <p:cNvSpPr/>
          <p:nvPr/>
        </p:nvSpPr>
        <p:spPr>
          <a:xfrm>
            <a:off x="1121228" y="2978973"/>
            <a:ext cx="5095543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2774BDE-041C-40F8-ADD5-9C180FC7F6D6}"/>
              </a:ext>
            </a:extLst>
          </p:cNvPr>
          <p:cNvSpPr/>
          <p:nvPr/>
        </p:nvSpPr>
        <p:spPr>
          <a:xfrm>
            <a:off x="6587829" y="2978973"/>
            <a:ext cx="5212284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4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B04-1393-4F18-A73D-7EBC8850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849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Sample Figure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2A7A-5A0E-41F4-8C12-795C7D27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796" y="1656878"/>
            <a:ext cx="3824120" cy="198346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dirty="0"/>
              <a:t>The peak lying on the positive side of the graph indicates the same direction of neuronal information as the physical connection does.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791C41D-D3F5-4BB5-B666-CEF8CD9816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188869"/>
              </p:ext>
            </p:extLst>
          </p:nvPr>
        </p:nvGraphicFramePr>
        <p:xfrm>
          <a:off x="759796" y="3640347"/>
          <a:ext cx="3824121" cy="2219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5374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97037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Forward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7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394261"/>
                  </a:ext>
                </a:extLst>
              </a:tr>
              <a:tr h="1555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95568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865094-219C-4EC0-BBDF-28B47BBAF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04" y="1224682"/>
            <a:ext cx="6172200" cy="462914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34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7FFC5-D950-4189-B69E-1A562AA9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8" y="103756"/>
            <a:ext cx="3600001" cy="27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4BBE7-3F6B-492B-8CC1-CB01090F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7" y="103756"/>
            <a:ext cx="3600001" cy="27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BC20-E993-462E-BACD-CEF4DB50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6" y="103756"/>
            <a:ext cx="3600001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43DF8-13B3-41C4-8811-C7E885E74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9" y="3429000"/>
            <a:ext cx="3600000" cy="27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C5256-DD60-463B-944E-43562A8C8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9" y="3429000"/>
            <a:ext cx="3600000" cy="27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42E76B-4B84-4C91-89D1-EBF0573B8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8" y="3429000"/>
            <a:ext cx="3600000" cy="27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017E4-8A6A-413C-96B2-454772BEE4EF}"/>
              </a:ext>
            </a:extLst>
          </p:cNvPr>
          <p:cNvSpPr txBox="1"/>
          <p:nvPr/>
        </p:nvSpPr>
        <p:spPr>
          <a:xfrm>
            <a:off x="2348874" y="629188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A546C-340D-4509-9147-2C164113EDFC}"/>
              </a:ext>
            </a:extLst>
          </p:cNvPr>
          <p:cNvSpPr txBox="1"/>
          <p:nvPr/>
        </p:nvSpPr>
        <p:spPr>
          <a:xfrm>
            <a:off x="5959543" y="632331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52E77-EF39-4C70-AB52-19B9E28BCB94}"/>
              </a:ext>
            </a:extLst>
          </p:cNvPr>
          <p:cNvSpPr txBox="1"/>
          <p:nvPr/>
        </p:nvSpPr>
        <p:spPr>
          <a:xfrm>
            <a:off x="9408805" y="630668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2C76B-7B2D-485D-817B-1F94EB7EF8E1}"/>
              </a:ext>
            </a:extLst>
          </p:cNvPr>
          <p:cNvSpPr txBox="1"/>
          <p:nvPr/>
        </p:nvSpPr>
        <p:spPr>
          <a:xfrm>
            <a:off x="54332" y="2923684"/>
            <a:ext cx="229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A3127-0CF7-49C6-B973-02B7E0B022B1}"/>
              </a:ext>
            </a:extLst>
          </p:cNvPr>
          <p:cNvSpPr txBox="1"/>
          <p:nvPr/>
        </p:nvSpPr>
        <p:spPr>
          <a:xfrm>
            <a:off x="5995146" y="294031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7BF34-5B01-4FB6-BB02-34315370A2D9}"/>
              </a:ext>
            </a:extLst>
          </p:cNvPr>
          <p:cNvSpPr txBox="1"/>
          <p:nvPr/>
        </p:nvSpPr>
        <p:spPr>
          <a:xfrm>
            <a:off x="9444408" y="29236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2E5EEA-EEE5-4CCC-AE7C-547B5AA2EC53}"/>
              </a:ext>
            </a:extLst>
          </p:cNvPr>
          <p:cNvSpPr/>
          <p:nvPr/>
        </p:nvSpPr>
        <p:spPr>
          <a:xfrm>
            <a:off x="2500359" y="2939739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B3DA1-9974-4B5E-86BF-5ECF96D8ACCE}"/>
              </a:ext>
            </a:extLst>
          </p:cNvPr>
          <p:cNvSpPr txBox="1"/>
          <p:nvPr/>
        </p:nvSpPr>
        <p:spPr>
          <a:xfrm>
            <a:off x="109256" y="46115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4CB78-EE9C-46B2-BC87-EA924E2C25B4}"/>
              </a:ext>
            </a:extLst>
          </p:cNvPr>
          <p:cNvSpPr txBox="1"/>
          <p:nvPr/>
        </p:nvSpPr>
        <p:spPr>
          <a:xfrm>
            <a:off x="109256" y="14295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#bins=10</a:t>
            </a:r>
          </a:p>
        </p:txBody>
      </p:sp>
    </p:spTree>
    <p:extLst>
      <p:ext uri="{BB962C8B-B14F-4D97-AF65-F5344CB8AC3E}">
        <p14:creationId xmlns:p14="http://schemas.microsoft.com/office/powerpoint/2010/main" val="148340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6FCD4-B1FB-4992-A157-4C8CC5EC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3341299"/>
            <a:ext cx="3672539" cy="2754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D2F62-646D-4B88-8FEF-B32DF8F4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519983"/>
            <a:ext cx="3672539" cy="275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23007-7C82-44A4-B623-FA77FE8A5B3B}"/>
              </a:ext>
            </a:extLst>
          </p:cNvPr>
          <p:cNvSpPr txBox="1"/>
          <p:nvPr/>
        </p:nvSpPr>
        <p:spPr>
          <a:xfrm>
            <a:off x="2176767" y="37140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90B84-AAF5-4BA2-A890-7C7F4E05F1A0}"/>
              </a:ext>
            </a:extLst>
          </p:cNvPr>
          <p:cNvSpPr/>
          <p:nvPr/>
        </p:nvSpPr>
        <p:spPr>
          <a:xfrm>
            <a:off x="1316083" y="6151766"/>
            <a:ext cx="28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 of time series = 600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C2A4A-CFBA-4F7A-8502-FF7E1A88B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81" y="711985"/>
            <a:ext cx="7307272" cy="54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One-way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3144963-5B88-4310-93BD-9690B60D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882578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2A28B9C-5BA6-4C48-9897-E125B342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618381"/>
            <a:ext cx="5538384" cy="4153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6C3E0-88AD-4DEC-8039-1B17E37B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618379"/>
            <a:ext cx="5538384" cy="41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22263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02249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09600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889586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387422" y="246050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38742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18728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187282" y="2471215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6740492" y="3288559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9569185" y="3319328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173096" y="3137102"/>
            <a:ext cx="1999881" cy="1490712"/>
          </a:xfrm>
          <a:prstGeom prst="straightConnector1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173096" y="3176767"/>
            <a:ext cx="1999881" cy="151674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20A2E2-A04C-4FCE-B710-CF2D2F60DE5C}"/>
              </a:ext>
            </a:extLst>
          </p:cNvPr>
          <p:cNvSpPr txBox="1"/>
          <p:nvPr/>
        </p:nvSpPr>
        <p:spPr>
          <a:xfrm>
            <a:off x="7567742" y="253963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F0000"/>
                </a:solidFill>
              </a:rPr>
              <a:t>？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782AA2-DCC9-4FF5-A19B-B4906D242F66}"/>
              </a:ext>
            </a:extLst>
          </p:cNvPr>
          <p:cNvSpPr/>
          <p:nvPr/>
        </p:nvSpPr>
        <p:spPr>
          <a:xfrm>
            <a:off x="1721484" y="3423302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643658-50BA-4EDA-B29A-28C9126410E2}"/>
              </a:ext>
            </a:extLst>
          </p:cNvPr>
          <p:cNvSpPr/>
          <p:nvPr/>
        </p:nvSpPr>
        <p:spPr>
          <a:xfrm>
            <a:off x="3853126" y="3429000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BE49A-8B24-49DE-8FF8-2B6D2A4BD578}"/>
              </a:ext>
            </a:extLst>
          </p:cNvPr>
          <p:cNvCxnSpPr/>
          <p:nvPr/>
        </p:nvCxnSpPr>
        <p:spPr>
          <a:xfrm>
            <a:off x="2608387" y="3799778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E5B5E2-FDEA-4787-9978-E7979C8FCFF4}"/>
              </a:ext>
            </a:extLst>
          </p:cNvPr>
          <p:cNvSpPr/>
          <p:nvPr/>
        </p:nvSpPr>
        <p:spPr>
          <a:xfrm>
            <a:off x="5141861" y="3566828"/>
            <a:ext cx="741542" cy="454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3" y="776077"/>
            <a:ext cx="6938997" cy="520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643468"/>
            <a:ext cx="3714046" cy="2785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3429000"/>
            <a:ext cx="3714046" cy="2785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40093-7B53-412E-833A-0F285F051972}"/>
              </a:ext>
            </a:extLst>
          </p:cNvPr>
          <p:cNvSpPr txBox="1"/>
          <p:nvPr/>
        </p:nvSpPr>
        <p:spPr>
          <a:xfrm>
            <a:off x="3444548" y="693010"/>
            <a:ext cx="165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2EF20-9C57-401A-95E5-3E775D144797}"/>
              </a:ext>
            </a:extLst>
          </p:cNvPr>
          <p:cNvSpPr txBox="1"/>
          <p:nvPr/>
        </p:nvSpPr>
        <p:spPr>
          <a:xfrm>
            <a:off x="9000088" y="458800"/>
            <a:ext cx="165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A5173-163C-486A-A80E-486614724ACF}"/>
              </a:ext>
            </a:extLst>
          </p:cNvPr>
          <p:cNvSpPr txBox="1"/>
          <p:nvPr/>
        </p:nvSpPr>
        <p:spPr>
          <a:xfrm>
            <a:off x="8741748" y="6214534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conductance)</a:t>
            </a:r>
          </a:p>
        </p:txBody>
      </p:sp>
    </p:spTree>
    <p:extLst>
      <p:ext uri="{BB962C8B-B14F-4D97-AF65-F5344CB8AC3E}">
        <p14:creationId xmlns:p14="http://schemas.microsoft.com/office/powerpoint/2010/main" val="299704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9C5B3A-E4E6-4767-B001-289135320129}"/>
              </a:ext>
            </a:extLst>
          </p:cNvPr>
          <p:cNvGrpSpPr/>
          <p:nvPr/>
        </p:nvGrpSpPr>
        <p:grpSpPr>
          <a:xfrm>
            <a:off x="927212" y="1062342"/>
            <a:ext cx="9805290" cy="5573812"/>
            <a:chOff x="1416388" y="1010054"/>
            <a:chExt cx="9805290" cy="55738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2CC8C2-E08B-426F-A1FB-9D85F9F5F9C8}"/>
                </a:ext>
              </a:extLst>
            </p:cNvPr>
            <p:cNvGrpSpPr/>
            <p:nvPr/>
          </p:nvGrpSpPr>
          <p:grpSpPr>
            <a:xfrm>
              <a:off x="1416388" y="1194720"/>
              <a:ext cx="9805290" cy="5019814"/>
              <a:chOff x="804893" y="643468"/>
              <a:chExt cx="10882061" cy="557106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0FF481-2691-4955-B9E8-AA441BDF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93" y="776077"/>
                <a:ext cx="6938997" cy="52042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F0C8AA-90D8-4F5B-8B7D-9A07BD2F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643468"/>
                <a:ext cx="3714045" cy="27855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6D0B299-9D14-41B2-9D7F-9648ED77C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3429000"/>
                <a:ext cx="3714045" cy="2785534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B06A3F-2948-4BD3-A59E-C52C664839E7}"/>
                </a:ext>
              </a:extLst>
            </p:cNvPr>
            <p:cNvSpPr txBox="1"/>
            <p:nvPr/>
          </p:nvSpPr>
          <p:spPr>
            <a:xfrm>
              <a:off x="3712739" y="1129541"/>
              <a:ext cx="1659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current)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14B97E-61DD-45C0-8E44-1A8DE7B20B1A}"/>
                </a:ext>
              </a:extLst>
            </p:cNvPr>
            <p:cNvSpPr txBox="1"/>
            <p:nvPr/>
          </p:nvSpPr>
          <p:spPr>
            <a:xfrm>
              <a:off x="8721032" y="1010054"/>
              <a:ext cx="165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voltage)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DD364E-F82C-4754-B6B9-C936222BFC32}"/>
                </a:ext>
              </a:extLst>
            </p:cNvPr>
            <p:cNvSpPr txBox="1"/>
            <p:nvPr/>
          </p:nvSpPr>
          <p:spPr>
            <a:xfrm>
              <a:off x="8462692" y="6214534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conductance)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CFB2E43-C953-475F-B730-4F6BFCCE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65126"/>
            <a:ext cx="10515600" cy="697216"/>
          </a:xfrm>
        </p:spPr>
        <p:txBody>
          <a:bodyPr>
            <a:normAutofit/>
          </a:bodyPr>
          <a:lstStyle/>
          <a:p>
            <a:r>
              <a:rPr lang="en-US" sz="2400" dirty="0"/>
              <a:t>TDMI between spike and its own current, voltage and conductance respectively</a:t>
            </a:r>
          </a:p>
        </p:txBody>
      </p:sp>
    </p:spTree>
    <p:extLst>
      <p:ext uri="{BB962C8B-B14F-4D97-AF65-F5344CB8AC3E}">
        <p14:creationId xmlns:p14="http://schemas.microsoft.com/office/powerpoint/2010/main" val="61389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3" y="649177"/>
            <a:ext cx="6984488" cy="5238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595167"/>
            <a:ext cx="3595370" cy="269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3258223"/>
            <a:ext cx="3595370" cy="2696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0C756-040B-467D-ABEC-F7D18B26F44B}"/>
              </a:ext>
            </a:extLst>
          </p:cNvPr>
          <p:cNvSpPr txBox="1"/>
          <p:nvPr/>
        </p:nvSpPr>
        <p:spPr>
          <a:xfrm>
            <a:off x="3444548" y="693010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3B581-6B18-4CC8-B745-321DEDC8DF13}"/>
              </a:ext>
            </a:extLst>
          </p:cNvPr>
          <p:cNvSpPr txBox="1"/>
          <p:nvPr/>
        </p:nvSpPr>
        <p:spPr>
          <a:xfrm>
            <a:off x="9103224" y="375166"/>
            <a:ext cx="134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D7BBA-C9D7-43F6-8010-99BF06A9B764}"/>
              </a:ext>
            </a:extLst>
          </p:cNvPr>
          <p:cNvSpPr txBox="1"/>
          <p:nvPr/>
        </p:nvSpPr>
        <p:spPr>
          <a:xfrm>
            <a:off x="8844884" y="6130900"/>
            <a:ext cx="18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STA(conductance)</a:t>
            </a:r>
          </a:p>
        </p:txBody>
      </p:sp>
    </p:spTree>
    <p:extLst>
      <p:ext uri="{BB962C8B-B14F-4D97-AF65-F5344CB8AC3E}">
        <p14:creationId xmlns:p14="http://schemas.microsoft.com/office/powerpoint/2010/main" val="35179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0D3D-FF87-44C1-92DE-076C5022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D510CA-476E-4053-913B-7A513F3573FF}"/>
              </a:ext>
            </a:extLst>
          </p:cNvPr>
          <p:cNvGrpSpPr/>
          <p:nvPr/>
        </p:nvGrpSpPr>
        <p:grpSpPr>
          <a:xfrm>
            <a:off x="2576950" y="2293036"/>
            <a:ext cx="7038099" cy="848566"/>
            <a:chOff x="2521002" y="2166515"/>
            <a:chExt cx="7038099" cy="848566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6A4F424-27CF-499C-A886-8DA04161C260}"/>
                </a:ext>
              </a:extLst>
            </p:cNvPr>
            <p:cNvSpPr/>
            <p:nvPr/>
          </p:nvSpPr>
          <p:spPr>
            <a:xfrm>
              <a:off x="5636657" y="2501659"/>
              <a:ext cx="523336" cy="17827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/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/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174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755565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2758508" y="5340992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2929736" y="2681504"/>
            <a:ext cx="280185" cy="5684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2929736" y="3692666"/>
            <a:ext cx="280185" cy="59517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 flipH="1">
            <a:off x="2929736" y="4714179"/>
            <a:ext cx="280185" cy="5496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EE301B5-A718-4F8E-856F-B84C0F180330}"/>
              </a:ext>
            </a:extLst>
          </p:cNvPr>
          <p:cNvSpPr/>
          <p:nvPr/>
        </p:nvSpPr>
        <p:spPr>
          <a:xfrm>
            <a:off x="3547816" y="5340991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E4EF25-2929-4785-8DEE-C501A69D3C73}"/>
              </a:ext>
            </a:extLst>
          </p:cNvPr>
          <p:cNvCxnSpPr>
            <a:cxnSpLocks/>
          </p:cNvCxnSpPr>
          <p:nvPr/>
        </p:nvCxnSpPr>
        <p:spPr>
          <a:xfrm>
            <a:off x="3326006" y="4743959"/>
            <a:ext cx="253118" cy="4944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C7800093-B5DA-46FD-A54A-4494E46ED05F}"/>
              </a:ext>
            </a:extLst>
          </p:cNvPr>
          <p:cNvSpPr/>
          <p:nvPr/>
        </p:nvSpPr>
        <p:spPr>
          <a:xfrm>
            <a:off x="3547816" y="333995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76DC1-1605-494F-ABCE-9FD9041E2208}"/>
              </a:ext>
            </a:extLst>
          </p:cNvPr>
          <p:cNvCxnSpPr>
            <a:cxnSpLocks/>
          </p:cNvCxnSpPr>
          <p:nvPr/>
        </p:nvCxnSpPr>
        <p:spPr>
          <a:xfrm flipH="1">
            <a:off x="3320430" y="3714970"/>
            <a:ext cx="253118" cy="550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F3D2CD-1E52-46F6-A32C-882820EDF8B2}"/>
              </a:ext>
            </a:extLst>
          </p:cNvPr>
          <p:cNvCxnSpPr>
            <a:cxnSpLocks/>
          </p:cNvCxnSpPr>
          <p:nvPr/>
        </p:nvCxnSpPr>
        <p:spPr>
          <a:xfrm>
            <a:off x="3292114" y="2703808"/>
            <a:ext cx="281434" cy="5653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58904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38890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46240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926226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753826" y="2249493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75382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55368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553686" y="226019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A1188-BC56-41EF-A4A4-7F3E63F7DE3C}"/>
              </a:ext>
            </a:extLst>
          </p:cNvPr>
          <p:cNvCxnSpPr>
            <a:cxnSpLocks/>
          </p:cNvCxnSpPr>
          <p:nvPr/>
        </p:nvCxnSpPr>
        <p:spPr>
          <a:xfrm flipH="1">
            <a:off x="7047571" y="3077544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8DE76B-E33E-41AE-AF5B-32454D156DF1}"/>
              </a:ext>
            </a:extLst>
          </p:cNvPr>
          <p:cNvCxnSpPr>
            <a:cxnSpLocks/>
          </p:cNvCxnSpPr>
          <p:nvPr/>
        </p:nvCxnSpPr>
        <p:spPr>
          <a:xfrm>
            <a:off x="9859293" y="3108313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7229988" y="3077543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10058681" y="3108312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539500" y="2926086"/>
            <a:ext cx="1999881" cy="149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539500" y="2965751"/>
            <a:ext cx="1999881" cy="151674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C8004332-4D4D-45B1-95D1-127337EA4355}"/>
              </a:ext>
            </a:extLst>
          </p:cNvPr>
          <p:cNvSpPr/>
          <p:nvPr/>
        </p:nvSpPr>
        <p:spPr>
          <a:xfrm>
            <a:off x="3254039" y="3788055"/>
            <a:ext cx="396332" cy="396332"/>
          </a:xfrm>
          <a:prstGeom prst="mathMultiply">
            <a:avLst>
              <a:gd name="adj1" fmla="val 35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88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928409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3154382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3035616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3052759" y="3667125"/>
            <a:ext cx="157162" cy="6207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>
            <a:off x="3241468" y="4719760"/>
            <a:ext cx="0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C4D409-C28B-4FEE-AAB6-E98DAD06B089}"/>
              </a:ext>
            </a:extLst>
          </p:cNvPr>
          <p:cNvCxnSpPr>
            <a:cxnSpLocks/>
          </p:cNvCxnSpPr>
          <p:nvPr/>
        </p:nvCxnSpPr>
        <p:spPr>
          <a:xfrm>
            <a:off x="661580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E063B3-61A0-4CEE-B6FA-6677BACEAE71}"/>
              </a:ext>
            </a:extLst>
          </p:cNvPr>
          <p:cNvCxnSpPr>
            <a:cxnSpLocks/>
          </p:cNvCxnSpPr>
          <p:nvPr/>
        </p:nvCxnSpPr>
        <p:spPr>
          <a:xfrm>
            <a:off x="661580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7C0880-910C-4261-9E65-F621D72903A4}"/>
              </a:ext>
            </a:extLst>
          </p:cNvPr>
          <p:cNvCxnSpPr>
            <a:cxnSpLocks/>
          </p:cNvCxnSpPr>
          <p:nvPr/>
        </p:nvCxnSpPr>
        <p:spPr>
          <a:xfrm>
            <a:off x="661580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43BB01-E2CD-41A1-80D0-1A22F4B0FEEE}"/>
              </a:ext>
            </a:extLst>
          </p:cNvPr>
          <p:cNvCxnSpPr>
            <a:cxnSpLocks/>
          </p:cNvCxnSpPr>
          <p:nvPr/>
        </p:nvCxnSpPr>
        <p:spPr>
          <a:xfrm>
            <a:off x="661580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463F2A5-27C3-4765-BCC0-67F89C0F88E3}"/>
              </a:ext>
            </a:extLst>
          </p:cNvPr>
          <p:cNvSpPr/>
          <p:nvPr/>
        </p:nvSpPr>
        <p:spPr>
          <a:xfrm>
            <a:off x="7849673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E65F5A-DFB0-497A-8079-B1BB124C4BB4}"/>
              </a:ext>
            </a:extLst>
          </p:cNvPr>
          <p:cNvSpPr/>
          <p:nvPr/>
        </p:nvSpPr>
        <p:spPr>
          <a:xfrm>
            <a:off x="7624703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08C4F5-F98C-4D2D-8921-66BFBACAF589}"/>
              </a:ext>
            </a:extLst>
          </p:cNvPr>
          <p:cNvSpPr txBox="1"/>
          <p:nvPr/>
        </p:nvSpPr>
        <p:spPr>
          <a:xfrm>
            <a:off x="593843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9B56C-8E41-4C2F-800C-E26F44BA5C72}"/>
              </a:ext>
            </a:extLst>
          </p:cNvPr>
          <p:cNvSpPr txBox="1"/>
          <p:nvPr/>
        </p:nvSpPr>
        <p:spPr>
          <a:xfrm>
            <a:off x="593843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90C7C6-06A3-4A5E-9D11-FB60DB2C6E5F}"/>
              </a:ext>
            </a:extLst>
          </p:cNvPr>
          <p:cNvSpPr txBox="1"/>
          <p:nvPr/>
        </p:nvSpPr>
        <p:spPr>
          <a:xfrm>
            <a:off x="593843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A544A-699E-4E2E-9C8F-B47BB7A1C2FE}"/>
              </a:ext>
            </a:extLst>
          </p:cNvPr>
          <p:cNvSpPr txBox="1"/>
          <p:nvPr/>
        </p:nvSpPr>
        <p:spPr>
          <a:xfrm>
            <a:off x="593843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3D30F9-03FA-471B-953A-F73BC30373A0}"/>
              </a:ext>
            </a:extLst>
          </p:cNvPr>
          <p:cNvSpPr/>
          <p:nvPr/>
        </p:nvSpPr>
        <p:spPr>
          <a:xfrm>
            <a:off x="10128556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F1ED24-3AAB-415A-8829-CC2C063E387A}"/>
              </a:ext>
            </a:extLst>
          </p:cNvPr>
          <p:cNvSpPr/>
          <p:nvPr/>
        </p:nvSpPr>
        <p:spPr>
          <a:xfrm>
            <a:off x="10131104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BDEE74-D117-40A3-B32E-0D8A59BF79E9}"/>
              </a:ext>
            </a:extLst>
          </p:cNvPr>
          <p:cNvCxnSpPr>
            <a:cxnSpLocks/>
          </p:cNvCxnSpPr>
          <p:nvPr/>
        </p:nvCxnSpPr>
        <p:spPr>
          <a:xfrm flipV="1">
            <a:off x="7731910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D0FC-F36A-4ECB-94EA-D833E0453ABF}"/>
              </a:ext>
            </a:extLst>
          </p:cNvPr>
          <p:cNvCxnSpPr>
            <a:cxnSpLocks/>
          </p:cNvCxnSpPr>
          <p:nvPr/>
        </p:nvCxnSpPr>
        <p:spPr>
          <a:xfrm>
            <a:off x="7849673" y="3581400"/>
            <a:ext cx="2210044" cy="815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28070B-B6DD-4401-B4B2-8031E511C7F9}"/>
              </a:ext>
            </a:extLst>
          </p:cNvPr>
          <p:cNvCxnSpPr>
            <a:cxnSpLocks/>
          </p:cNvCxnSpPr>
          <p:nvPr/>
        </p:nvCxnSpPr>
        <p:spPr>
          <a:xfrm flipH="1">
            <a:off x="10205303" y="4719760"/>
            <a:ext cx="10337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9FF9F9-C4CD-4D0D-9895-D5C915D0D387}"/>
              </a:ext>
            </a:extLst>
          </p:cNvPr>
          <p:cNvCxnSpPr>
            <a:cxnSpLocks/>
          </p:cNvCxnSpPr>
          <p:nvPr/>
        </p:nvCxnSpPr>
        <p:spPr>
          <a:xfrm flipH="1" flipV="1">
            <a:off x="8100047" y="2661106"/>
            <a:ext cx="1969867" cy="268378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1268B4-6AB2-4BDE-BD6A-D52109944CB3}"/>
              </a:ext>
            </a:extLst>
          </p:cNvPr>
          <p:cNvCxnSpPr>
            <a:cxnSpLocks/>
          </p:cNvCxnSpPr>
          <p:nvPr/>
        </p:nvCxnSpPr>
        <p:spPr>
          <a:xfrm>
            <a:off x="7711788" y="5884301"/>
            <a:ext cx="2503852" cy="3817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4CD60E5-089D-4493-A409-A08DDCDD5465}"/>
              </a:ext>
            </a:extLst>
          </p:cNvPr>
          <p:cNvCxnSpPr>
            <a:cxnSpLocks/>
          </p:cNvCxnSpPr>
          <p:nvPr/>
        </p:nvCxnSpPr>
        <p:spPr>
          <a:xfrm flipV="1">
            <a:off x="7711788" y="3530704"/>
            <a:ext cx="0" cy="2584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09CBFA-8E63-4214-B360-0D9506EE3A3C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10215640" y="4336137"/>
            <a:ext cx="2" cy="1804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1514AB-54B4-4E06-B9A6-6F86296B31C9}"/>
              </a:ext>
            </a:extLst>
          </p:cNvPr>
          <p:cNvSpPr txBox="1"/>
          <p:nvPr/>
        </p:nvSpPr>
        <p:spPr>
          <a:xfrm flipH="1">
            <a:off x="8654672" y="5553139"/>
            <a:ext cx="67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7BF55961-0FBD-4A26-B145-64ED09CEDE28}"/>
              </a:ext>
            </a:extLst>
          </p:cNvPr>
          <p:cNvSpPr/>
          <p:nvPr/>
        </p:nvSpPr>
        <p:spPr>
          <a:xfrm>
            <a:off x="2898565" y="2594393"/>
            <a:ext cx="877252" cy="2867513"/>
          </a:xfrm>
          <a:prstGeom prst="arc">
            <a:avLst>
              <a:gd name="adj1" fmla="val 16305579"/>
              <a:gd name="adj2" fmla="val 5187939"/>
            </a:avLst>
          </a:prstGeom>
          <a:ln w="127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BB180FC-F9E3-422B-BA71-F07ADA681700}"/>
              </a:ext>
            </a:extLst>
          </p:cNvPr>
          <p:cNvSpPr txBox="1"/>
          <p:nvPr/>
        </p:nvSpPr>
        <p:spPr>
          <a:xfrm>
            <a:off x="2090107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1 to Current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433" t="-8197" r="-30086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CC5340-6C23-4C1C-BCC3-447F818F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9" y="2404850"/>
            <a:ext cx="5112780" cy="383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8E412-FCA0-465F-92B8-1CAF3F17A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3" y="2404852"/>
            <a:ext cx="5112780" cy="3834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C5A25-F296-4B40-A2F4-DF41CBFC8B17}"/>
              </a:ext>
            </a:extLst>
          </p:cNvPr>
          <p:cNvSpPr txBox="1"/>
          <p:nvPr/>
        </p:nvSpPr>
        <p:spPr>
          <a:xfrm>
            <a:off x="7665154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2 to Current 1</a:t>
            </a:r>
          </a:p>
        </p:txBody>
      </p:sp>
    </p:spTree>
    <p:extLst>
      <p:ext uri="{BB962C8B-B14F-4D97-AF65-F5344CB8AC3E}">
        <p14:creationId xmlns:p14="http://schemas.microsoft.com/office/powerpoint/2010/main" val="390415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2740341" y="5114437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8086738" y="5114437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833552" y="651847"/>
            <a:ext cx="779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Mutual information calculation with different shifting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/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/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/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/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CCA4B-732F-4E5D-8C23-C833B7C048A9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>
          <a:xfrm flipH="1" flipV="1">
            <a:off x="1971675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02A0A-E743-473B-93BD-CE78D6A10EEB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V="1">
            <a:off x="36861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F7F14-68C2-42D2-BB65-826C1ADD1AAF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4007219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/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/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/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/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7C1785-DB87-4743-B723-AF823677EF64}"/>
              </a:ext>
            </a:extLst>
          </p:cNvPr>
          <p:cNvCxnSpPr>
            <a:cxnSpLocks/>
            <a:stCxn id="27" idx="3"/>
            <a:endCxn id="30" idx="0"/>
          </p:cNvCxnSpPr>
          <p:nvPr/>
        </p:nvCxnSpPr>
        <p:spPr>
          <a:xfrm flipH="1">
            <a:off x="7191375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C33E3C-87BD-44E9-A0AE-F2691CFB61E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89058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FF0411-D21C-4709-B279-C32114BBA82B}"/>
              </a:ext>
            </a:extLst>
          </p:cNvPr>
          <p:cNvCxnSpPr>
            <a:stCxn id="27" idx="5"/>
            <a:endCxn id="29" idx="0"/>
          </p:cNvCxnSpPr>
          <p:nvPr/>
        </p:nvCxnSpPr>
        <p:spPr>
          <a:xfrm>
            <a:off x="9226919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/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/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/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/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/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/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53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EC141895-F3BD-4662-8F63-AA6705EAC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3" y="533390"/>
            <a:ext cx="3860814" cy="2895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2" y="3429000"/>
            <a:ext cx="3860814" cy="2895610"/>
          </a:xfrm>
          <a:prstGeom prst="rect">
            <a:avLst/>
          </a:prstGeom>
        </p:spPr>
      </p:pic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CF0B6355-9E92-4733-B5E2-CE227B2E2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9" y="533390"/>
            <a:ext cx="3860814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8" y="3429000"/>
            <a:ext cx="3860814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10711" y="22860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10665" y="22860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310465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62" y="2098040"/>
            <a:ext cx="3860813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8" y="2098040"/>
            <a:ext cx="3860813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64051" y="76835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64005" y="76835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299478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Bi-directed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A28B9C-5BA6-4C48-9897-E125B342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618381"/>
            <a:ext cx="5538384" cy="415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6C3E0-88AD-4DEC-8039-1B17E37BE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618380"/>
            <a:ext cx="5538384" cy="4153787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04FEB07-483A-4099-9BBB-BEB88D25D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945226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51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7B60-65D2-4D72-B632-D9FE74E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Triple-neuron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196DB-D9F8-456B-B2D6-F502BE4D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638" y="0"/>
            <a:ext cx="2586435" cy="243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45536-BD0F-4B4E-8781-89E7298A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23" y="2194654"/>
            <a:ext cx="3009905" cy="2257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79EF-CF33-4D26-9AA5-5D49F519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22" y="4452084"/>
            <a:ext cx="3009905" cy="2257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EE54D-8F72-4712-95AB-2C0DED66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29" y="2194654"/>
            <a:ext cx="3009905" cy="22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81EA10-798A-42E1-BBFD-6E630C43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028" y="4452084"/>
            <a:ext cx="3009905" cy="225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D9549-4AE4-47EF-AB19-BE442328E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935" y="2194654"/>
            <a:ext cx="3009905" cy="2257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4C191-7E7E-43A5-BC81-3EE3766AF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35" y="4452084"/>
            <a:ext cx="3009905" cy="22574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77BB09-1D21-45D4-AF87-2E0AF920C1BD}"/>
              </a:ext>
            </a:extLst>
          </p:cNvPr>
          <p:cNvGrpSpPr/>
          <p:nvPr/>
        </p:nvGrpSpPr>
        <p:grpSpPr>
          <a:xfrm>
            <a:off x="6350094" y="714738"/>
            <a:ext cx="1991177" cy="758798"/>
            <a:chOff x="310444" y="4058356"/>
            <a:chExt cx="1991177" cy="75879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E30A63-A649-478B-A3E2-18AD1DBD94FE}"/>
                </a:ext>
              </a:extLst>
            </p:cNvPr>
            <p:cNvCxnSpPr/>
            <p:nvPr/>
          </p:nvCxnSpPr>
          <p:spPr>
            <a:xfrm>
              <a:off x="378178" y="4447822"/>
              <a:ext cx="18513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8D2CF4-91BE-47A8-9985-5DB97FEC518C}"/>
                </a:ext>
              </a:extLst>
            </p:cNvPr>
            <p:cNvCxnSpPr/>
            <p:nvPr/>
          </p:nvCxnSpPr>
          <p:spPr>
            <a:xfrm>
              <a:off x="953912" y="4143022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3AB5D01-096D-4625-BED0-9A0EAF01B835}"/>
                </a:ext>
              </a:extLst>
            </p:cNvPr>
            <p:cNvCxnSpPr/>
            <p:nvPr/>
          </p:nvCxnSpPr>
          <p:spPr>
            <a:xfrm>
              <a:off x="1631244" y="4161371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351CC6-29F3-4279-A3F2-00C2AD0A3F22}"/>
                </a:ext>
              </a:extLst>
            </p:cNvPr>
            <p:cNvSpPr txBox="1"/>
            <p:nvPr/>
          </p:nvSpPr>
          <p:spPr>
            <a:xfrm>
              <a:off x="310444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346AE-F80B-4DD8-98B3-8D7E5814CB62}"/>
                </a:ext>
              </a:extLst>
            </p:cNvPr>
            <p:cNvSpPr txBox="1"/>
            <p:nvPr/>
          </p:nvSpPr>
          <p:spPr>
            <a:xfrm>
              <a:off x="310444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6D22B-5906-4522-A5C3-B3C47900A76C}"/>
                </a:ext>
              </a:extLst>
            </p:cNvPr>
            <p:cNvSpPr txBox="1"/>
            <p:nvPr/>
          </p:nvSpPr>
          <p:spPr>
            <a:xfrm>
              <a:off x="944788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71AA8-E5E7-4F36-B718-E3D508DC8089}"/>
                </a:ext>
              </a:extLst>
            </p:cNvPr>
            <p:cNvSpPr txBox="1"/>
            <p:nvPr/>
          </p:nvSpPr>
          <p:spPr>
            <a:xfrm>
              <a:off x="944788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0C00C8-7313-4E32-925C-D45DFE4608F7}"/>
                </a:ext>
              </a:extLst>
            </p:cNvPr>
            <p:cNvSpPr txBox="1"/>
            <p:nvPr/>
          </p:nvSpPr>
          <p:spPr>
            <a:xfrm>
              <a:off x="1631245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DFFA2-3BB2-4D8C-953F-1119556FC320}"/>
                </a:ext>
              </a:extLst>
            </p:cNvPr>
            <p:cNvSpPr txBox="1"/>
            <p:nvPr/>
          </p:nvSpPr>
          <p:spPr>
            <a:xfrm>
              <a:off x="1631245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3to1</a:t>
              </a:r>
            </a:p>
          </p:txBody>
        </p:sp>
      </p:grp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44808D22-8FEB-481F-89C2-E259C4069B3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6398" y="3004769"/>
          <a:ext cx="2680075" cy="1854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20267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5980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6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F148-03C9-4DC6-8DCC-90EBC5C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9C89-A69B-43DD-B618-DD2F684A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F7924-1A71-4EC9-8677-DF24A32E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Concepts of self-information, entropy and mutual information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spike-spike interaction, EEG-</a:t>
            </a:r>
            <a:r>
              <a:rPr lang="en-US" dirty="0" err="1"/>
              <a:t>sEMG</a:t>
            </a:r>
            <a:r>
              <a:rPr lang="en-US" dirty="0"/>
              <a:t> correlation, and its inference of neuronal connecting pattern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 train and local field potential</a:t>
            </a:r>
          </a:p>
        </p:txBody>
      </p:sp>
    </p:spTree>
    <p:extLst>
      <p:ext uri="{BB962C8B-B14F-4D97-AF65-F5344CB8AC3E}">
        <p14:creationId xmlns:p14="http://schemas.microsoft.com/office/powerpoint/2010/main" val="382279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83F6-00F1-4206-82FD-CD596A6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measure of the uncertainty of a random variable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continues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monotonically increasing on N,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is uniformly distributed</a:t>
                </a:r>
              </a:p>
              <a:p>
                <a:pPr lvl="1"/>
                <a:r>
                  <a:rPr lang="en-US" dirty="0"/>
                  <a:t>Additivity: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392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752C-D305-48B4-B9AF-27F63239D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16484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DB6B-2A24-4198-A103-6622487F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81" y="815385"/>
            <a:ext cx="2445806" cy="595513"/>
          </a:xfrm>
        </p:spPr>
        <p:txBody>
          <a:bodyPr>
            <a:normAutofit/>
          </a:bodyPr>
          <a:lstStyle/>
          <a:p>
            <a:r>
              <a:rPr lang="en-US" sz="3600" dirty="0"/>
              <a:t>Robustness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3F1-2266-4AC8-85AC-6F4B56E2C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3668" y="640745"/>
            <a:ext cx="7154210" cy="9447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C0B6"/>
                </a:solidFill>
              </a:rPr>
              <a:t>Fix</a:t>
            </a:r>
            <a:r>
              <a:rPr lang="en-US" sz="2000" dirty="0"/>
              <a:t> the product </a:t>
            </a:r>
            <a:r>
              <a:rPr lang="en-US" sz="2000" dirty="0">
                <a:solidFill>
                  <a:srgbClr val="00C0B6"/>
                </a:solidFill>
              </a:rPr>
              <a:t>of Poisson driving rate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C0B6"/>
                </a:solidFill>
              </a:rPr>
              <a:t>feedforward strength</a:t>
            </a:r>
            <a:r>
              <a:rPr lang="en-US" sz="2000" dirty="0"/>
              <a:t>. Change the Poisson driving rate and investigate the change of mutual information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282DC-0599-4514-9F48-9D55F8AF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52" y="1906120"/>
            <a:ext cx="3550361" cy="2662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29361C-AD9C-4381-B135-A518147E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4" y="1906120"/>
            <a:ext cx="3550361" cy="2662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494242-4ECB-44A7-8519-F2A68CA66DE9}"/>
              </a:ext>
            </a:extLst>
          </p:cNvPr>
          <p:cNvSpPr txBox="1"/>
          <p:nvPr/>
        </p:nvSpPr>
        <p:spPr>
          <a:xfrm>
            <a:off x="5609784" y="4776298"/>
            <a:ext cx="10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0.15 kHz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082E0-E254-4F83-A551-713436CDAC4E}"/>
              </a:ext>
            </a:extLst>
          </p:cNvPr>
          <p:cNvSpPr txBox="1"/>
          <p:nvPr/>
        </p:nvSpPr>
        <p:spPr>
          <a:xfrm>
            <a:off x="1963544" y="477922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kHz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1DD8F-6C56-4F20-8FB7-934214501FA0}"/>
              </a:ext>
            </a:extLst>
          </p:cNvPr>
          <p:cNvSpPr txBox="1"/>
          <p:nvPr/>
        </p:nvSpPr>
        <p:spPr>
          <a:xfrm>
            <a:off x="9220758" y="477629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kHz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FC55BE-A2CB-4F95-BAA5-F37E4D9B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78" y="1906120"/>
            <a:ext cx="3550361" cy="2662770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591446-A153-41A8-9BC0-7166BE865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29110"/>
              </p:ext>
            </p:extLst>
          </p:nvPr>
        </p:nvGraphicFramePr>
        <p:xfrm>
          <a:off x="4269178" y="5154265"/>
          <a:ext cx="3301606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98734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73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65A3C9-B157-4C05-B534-267002D7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" y="83158"/>
            <a:ext cx="41855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Direct calculation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3AA47C-ECC1-4C66-A7DF-A8275C678337}"/>
              </a:ext>
            </a:extLst>
          </p:cNvPr>
          <p:cNvSpPr txBox="1">
            <a:spLocks/>
          </p:cNvSpPr>
          <p:nvPr/>
        </p:nvSpPr>
        <p:spPr>
          <a:xfrm>
            <a:off x="3965997" y="591864"/>
            <a:ext cx="8068236" cy="1633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Relation between synaptic strength and values of maximum mutual information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Synaptic strength ranging from 0.001 to 0.0145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presynaptic neuron is 25.5 Hz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postsynaptic neuron is ranging from 25.32 Hz to 28.06 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C5CA6-F23C-4B37-9704-B16C29FE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97" y="2225577"/>
            <a:ext cx="5852172" cy="432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/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blipFill>
                <a:blip r:embed="rId3"/>
                <a:stretch>
                  <a:fillRect l="-4762" t="-4348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331794D-6B4B-41AB-8610-23D757ED81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1010" y="1761619"/>
          <a:ext cx="320104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1020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590846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2526A2-7F06-4538-AA8B-295D71F3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86" y="3297400"/>
            <a:ext cx="1939090" cy="1454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8745A-3B98-4F71-AA9A-89CD2BEE0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31" y="4915322"/>
            <a:ext cx="1939090" cy="1454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DC43B-1016-45D8-99D4-0CE32501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484" y="2225577"/>
            <a:ext cx="2064083" cy="15480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842A2-547D-4C18-A028-F77CB93573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344121" y="5642481"/>
            <a:ext cx="1559893" cy="259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EAF442-C318-4F7C-AB8A-2418CCD575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3376" y="4024559"/>
            <a:ext cx="1707595" cy="1877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90466-3D39-4441-A574-0BF39E895C84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9046029" y="2982295"/>
            <a:ext cx="625455" cy="1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22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DF5E059-7578-480C-939A-57A36344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3" y="1340641"/>
            <a:ext cx="5568957" cy="4176718"/>
          </a:xfrm>
          <a:prstGeom prst="rect">
            <a:avLst/>
          </a:prstGeom>
        </p:spPr>
      </p:pic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48C9FC82-070C-477E-B4CD-74E3064AC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0641"/>
            <a:ext cx="5568957" cy="417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543CA-DC5C-450E-94D9-0E2FA87AA9C7}"/>
              </a:ext>
            </a:extLst>
          </p:cNvPr>
          <p:cNvSpPr txBox="1"/>
          <p:nvPr/>
        </p:nvSpPr>
        <p:spPr>
          <a:xfrm>
            <a:off x="2413561" y="1155975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F0BC-60BB-4034-B131-0410B2CFE5CE}"/>
              </a:ext>
            </a:extLst>
          </p:cNvPr>
          <p:cNvSpPr txBox="1"/>
          <p:nvPr/>
        </p:nvSpPr>
        <p:spPr>
          <a:xfrm>
            <a:off x="8061344" y="1155975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</p:spTree>
    <p:extLst>
      <p:ext uri="{BB962C8B-B14F-4D97-AF65-F5344CB8AC3E}">
        <p14:creationId xmlns:p14="http://schemas.microsoft.com/office/powerpoint/2010/main" val="3026322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9BF9-0BD7-47F0-BC6F-EC6C7360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348"/>
          </a:xfrm>
        </p:spPr>
        <p:txBody>
          <a:bodyPr/>
          <a:lstStyle/>
          <a:p>
            <a:r>
              <a:rPr lang="en-US" dirty="0"/>
              <a:t>TDMI between spike train and </a:t>
            </a:r>
            <a:r>
              <a:rPr lang="en-US" altLang="zh-CN" dirty="0"/>
              <a:t>LFP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6C485-AB06-4AB5-B984-D62BEA42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3" y="1062393"/>
            <a:ext cx="5414167" cy="406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26741-F8BE-4156-8130-9E1C52DE8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572772"/>
            <a:ext cx="2668529" cy="200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97587-30DD-4C71-8FC2-C86C41E09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2574169"/>
            <a:ext cx="2668529" cy="2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CEC89-74B1-409D-964D-0072ED22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4575282"/>
            <a:ext cx="2668529" cy="2001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64EA12-0298-4AEE-AEAC-A46D39A99CBE}"/>
              </a:ext>
            </a:extLst>
          </p:cNvPr>
          <p:cNvSpPr txBox="1"/>
          <p:nvPr/>
        </p:nvSpPr>
        <p:spPr>
          <a:xfrm>
            <a:off x="7658878" y="138880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FCAF2-F7F7-4927-B636-4EE8FD871309}"/>
              </a:ext>
            </a:extLst>
          </p:cNvPr>
          <p:cNvSpPr txBox="1"/>
          <p:nvPr/>
        </p:nvSpPr>
        <p:spPr>
          <a:xfrm>
            <a:off x="7655189" y="3390201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Connected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84D77-5859-416C-8373-C5E0A355EF5B}"/>
              </a:ext>
            </a:extLst>
          </p:cNvPr>
          <p:cNvSpPr txBox="1"/>
          <p:nvPr/>
        </p:nvSpPr>
        <p:spPr>
          <a:xfrm>
            <a:off x="7655189" y="5391314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Disconnected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41454B3-AC39-4BD6-96D0-AD5E3E408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54244"/>
              </p:ext>
            </p:extLst>
          </p:nvPr>
        </p:nvGraphicFramePr>
        <p:xfrm>
          <a:off x="455189" y="5197370"/>
          <a:ext cx="7200000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00208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099792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56377391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88256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#neuron(pre)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#neuron(post)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3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Density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</a:t>
                      </a:r>
                      <a:r>
                        <a:rPr lang="en-US" altLang="zh-CN" sz="1400" b="0" dirty="0"/>
                        <a:t>05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Prob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5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A62A-5DF4-4AA3-82D6-96557FB9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information(MI)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if X and Y are independent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59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478D-76F4-45BE-A3B1-F972443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Time-delayed Mutual information(TDMI)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240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E4479E1-0C62-4BB2-B6AA-E75318916B4C}"/>
              </a:ext>
            </a:extLst>
          </p:cNvPr>
          <p:cNvGrpSpPr/>
          <p:nvPr/>
        </p:nvGrpSpPr>
        <p:grpSpPr>
          <a:xfrm>
            <a:off x="2314982" y="4229429"/>
            <a:ext cx="7562036" cy="2263446"/>
            <a:chOff x="2146002" y="4229429"/>
            <a:chExt cx="7562036" cy="22634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EAA169-C67F-4F80-B627-183C0D00BBF8}"/>
                </a:ext>
              </a:extLst>
            </p:cNvPr>
            <p:cNvSpPr/>
            <p:nvPr/>
          </p:nvSpPr>
          <p:spPr>
            <a:xfrm>
              <a:off x="23933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92D514D-955C-4AD0-A66C-AB47F2145AFB}"/>
                </a:ext>
              </a:extLst>
            </p:cNvPr>
            <p:cNvSpPr/>
            <p:nvPr/>
          </p:nvSpPr>
          <p:spPr>
            <a:xfrm>
              <a:off x="40951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61A410-1F79-4F87-9613-4A3C63EF32F9}"/>
                </a:ext>
              </a:extLst>
            </p:cNvPr>
            <p:cNvSpPr/>
            <p:nvPr/>
          </p:nvSpPr>
          <p:spPr>
            <a:xfrm>
              <a:off x="23933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4C30D9-662C-48E4-BD81-55020A1F0BDA}"/>
                </a:ext>
              </a:extLst>
            </p:cNvPr>
            <p:cNvSpPr/>
            <p:nvPr/>
          </p:nvSpPr>
          <p:spPr>
            <a:xfrm>
              <a:off x="40951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7DD27C-2518-4B2D-9753-CE373A638934}"/>
                </a:ext>
              </a:extLst>
            </p:cNvPr>
            <p:cNvSpPr/>
            <p:nvPr/>
          </p:nvSpPr>
          <p:spPr>
            <a:xfrm>
              <a:off x="5683159" y="471143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326BD1-B844-4C3A-8C98-1D0CD38D0D67}"/>
                </a:ext>
              </a:extLst>
            </p:cNvPr>
            <p:cNvSpPr/>
            <p:nvPr/>
          </p:nvSpPr>
          <p:spPr>
            <a:xfrm>
              <a:off x="5683159" y="5722598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BCE04A-D937-491C-8BC4-BB0B3FB97EC2}"/>
                </a:ext>
              </a:extLst>
            </p:cNvPr>
            <p:cNvSpPr/>
            <p:nvPr/>
          </p:nvSpPr>
          <p:spPr>
            <a:xfrm>
              <a:off x="7441924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2838ED-8F6D-4BD3-8DE5-323BC782967D}"/>
                </a:ext>
              </a:extLst>
            </p:cNvPr>
            <p:cNvSpPr/>
            <p:nvPr/>
          </p:nvSpPr>
          <p:spPr>
            <a:xfrm>
              <a:off x="7441924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6FA7C5-1E48-4FE5-850A-C862DACF334C}"/>
                </a:ext>
              </a:extLst>
            </p:cNvPr>
            <p:cNvSpPr/>
            <p:nvPr/>
          </p:nvSpPr>
          <p:spPr>
            <a:xfrm>
              <a:off x="9233160" y="4688406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75C760-AD1A-4AC8-877D-8DBD2A3A0906}"/>
                </a:ext>
              </a:extLst>
            </p:cNvPr>
            <p:cNvSpPr/>
            <p:nvPr/>
          </p:nvSpPr>
          <p:spPr>
            <a:xfrm>
              <a:off x="9233160" y="569956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/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/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/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/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/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/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/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/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/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/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8D8581-C8AF-4DDD-94BB-1BDCE1E53349}"/>
                </a:ext>
              </a:extLst>
            </p:cNvPr>
            <p:cNvCxnSpPr/>
            <p:nvPr/>
          </p:nvCxnSpPr>
          <p:spPr>
            <a:xfrm>
              <a:off x="5810138" y="5062186"/>
              <a:ext cx="0" cy="571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23EA447-E686-4F3C-8F4A-5EF3E8CE0F17}"/>
                </a:ext>
              </a:extLst>
            </p:cNvPr>
            <p:cNvCxnSpPr/>
            <p:nvPr/>
          </p:nvCxnSpPr>
          <p:spPr>
            <a:xfrm>
              <a:off x="5978311" y="5013200"/>
              <a:ext cx="1409700" cy="68636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A82B64-C1D9-4419-B35D-B2318D3832B7}"/>
                </a:ext>
              </a:extLst>
            </p:cNvPr>
            <p:cNvCxnSpPr/>
            <p:nvPr/>
          </p:nvCxnSpPr>
          <p:spPr>
            <a:xfrm flipH="1">
              <a:off x="4378111" y="5017968"/>
              <a:ext cx="1262743" cy="6157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B7601AA-C28F-4138-A134-4BAD14A30D59}"/>
                </a:ext>
              </a:extLst>
            </p:cNvPr>
            <p:cNvCxnSpPr>
              <a:cxnSpLocks/>
            </p:cNvCxnSpPr>
            <p:nvPr/>
          </p:nvCxnSpPr>
          <p:spPr>
            <a:xfrm>
              <a:off x="6172439" y="4942424"/>
              <a:ext cx="2973615" cy="7571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130162B-5EA7-4253-809C-8AE86E71A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424" y="4882571"/>
              <a:ext cx="2761643" cy="7810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/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/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/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/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/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/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random series X and 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blipFill>
                <a:blip r:embed="rId18"/>
                <a:stretch>
                  <a:fillRect l="-558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World neurosurgery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78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(6), 618-630.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89BD9-CC5E-4944-9A5F-21DD4D04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919" y="1570449"/>
            <a:ext cx="4351867" cy="445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1C45A-47E6-44EE-A2B5-44F70D4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971"/>
            <a:ext cx="5774267" cy="305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175A3-1794-4C3B-97CD-8ADB042E1619}"/>
              </a:ext>
            </a:extLst>
          </p:cNvPr>
          <p:cNvSpPr txBox="1"/>
          <p:nvPr/>
        </p:nvSpPr>
        <p:spPr>
          <a:xfrm>
            <a:off x="1702297" y="5219700"/>
            <a:ext cx="43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trains generated by 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124408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251B0-A1D8-4294-BE40-C3720406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12"/>
          <a:stretch/>
        </p:blipFill>
        <p:spPr>
          <a:xfrm>
            <a:off x="838200" y="1531026"/>
            <a:ext cx="5412492" cy="4047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F8159-2CA8-46F8-A108-59592F24EB89}"/>
              </a:ext>
            </a:extLst>
          </p:cNvPr>
          <p:cNvSpPr txBox="1"/>
          <p:nvPr/>
        </p:nvSpPr>
        <p:spPr>
          <a:xfrm>
            <a:off x="7254356" y="2659518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FF05783-4B39-44A8-BACF-276D78FC8BED}"/>
              </a:ext>
            </a:extLst>
          </p:cNvPr>
          <p:cNvSpPr/>
          <p:nvPr/>
        </p:nvSpPr>
        <p:spPr>
          <a:xfrm>
            <a:off x="8604184" y="2691784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B8BC8-7AC7-48FB-B761-EB778401289D}"/>
              </a:ext>
            </a:extLst>
          </p:cNvPr>
          <p:cNvSpPr txBox="1"/>
          <p:nvPr/>
        </p:nvSpPr>
        <p:spPr>
          <a:xfrm>
            <a:off x="9559754" y="2659518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D3FF-419B-44B1-8806-985171208317}"/>
              </a:ext>
            </a:extLst>
          </p:cNvPr>
          <p:cNvSpPr txBox="1"/>
          <p:nvPr/>
        </p:nvSpPr>
        <p:spPr>
          <a:xfrm>
            <a:off x="8552827" y="2301706"/>
            <a:ext cx="8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BD935C4-22B0-42D1-A014-8188265A9EC8}"/>
              </a:ext>
            </a:extLst>
          </p:cNvPr>
          <p:cNvSpPr/>
          <p:nvPr/>
        </p:nvSpPr>
        <p:spPr>
          <a:xfrm rot="5400000">
            <a:off x="9887880" y="3402577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628EB-2DA7-458B-B066-B77A43A49925}"/>
              </a:ext>
            </a:extLst>
          </p:cNvPr>
          <p:cNvSpPr txBox="1"/>
          <p:nvPr/>
        </p:nvSpPr>
        <p:spPr>
          <a:xfrm>
            <a:off x="9398841" y="4123541"/>
            <a:ext cx="19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binning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EE8C26-1779-4DD1-BF6D-BE504F7ECE41}"/>
              </a:ext>
            </a:extLst>
          </p:cNvPr>
          <p:cNvSpPr/>
          <p:nvPr/>
        </p:nvSpPr>
        <p:spPr>
          <a:xfrm rot="10800000">
            <a:off x="8604184" y="4163228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6EA3F-649A-46D0-AA10-83D2AC607BB3}"/>
              </a:ext>
            </a:extLst>
          </p:cNvPr>
          <p:cNvSpPr txBox="1"/>
          <p:nvPr/>
        </p:nvSpPr>
        <p:spPr>
          <a:xfrm>
            <a:off x="7120553" y="4123541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MI</a:t>
            </a:r>
          </a:p>
        </p:txBody>
      </p:sp>
    </p:spTree>
    <p:extLst>
      <p:ext uri="{BB962C8B-B14F-4D97-AF65-F5344CB8AC3E}">
        <p14:creationId xmlns:p14="http://schemas.microsoft.com/office/powerpoint/2010/main" val="329926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4D91-4C56-4295-B5B1-F81E5B90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EEG and </a:t>
            </a:r>
            <a:r>
              <a:rPr lang="en-US" dirty="0" err="1"/>
              <a:t>sEMG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FC43-BF95-4A3E-9FA9-E8834C68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2097206"/>
            <a:ext cx="2675467" cy="92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3658-5A0F-45C8-B8AA-A83450A5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" y="3429000"/>
            <a:ext cx="2810934" cy="218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4CDEB-C799-43E0-AD39-E2BC8001A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19" y="2242590"/>
            <a:ext cx="4113349" cy="3071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EDC0C-7EB2-4158-8082-4B4068EF7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20" y="387000"/>
            <a:ext cx="2336800" cy="523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8C316-CD6A-4980-A33F-E1ACF46004A6}"/>
              </a:ext>
            </a:extLst>
          </p:cNvPr>
          <p:cNvSpPr/>
          <p:nvPr/>
        </p:nvSpPr>
        <p:spPr>
          <a:xfrm>
            <a:off x="690033" y="6073054"/>
            <a:ext cx="10615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H., Lin, P., &amp; Hallett, M. (2010).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Linear and nonlinear information flow based on time-delayed mutual information method and its application to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corticomuscular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interaction.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11399</TotalTime>
  <Words>1728</Words>
  <Application>Microsoft Office PowerPoint</Application>
  <PresentationFormat>Widescreen</PresentationFormat>
  <Paragraphs>462</Paragraphs>
  <Slides>44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Wingdings 2</vt:lpstr>
      <vt:lpstr>Office Theme</vt:lpstr>
      <vt:lpstr>Application of TDMI on Analyzing Neural Data</vt:lpstr>
      <vt:lpstr>Outline</vt:lpstr>
      <vt:lpstr>Self-information</vt:lpstr>
      <vt:lpstr>Entropy</vt:lpstr>
      <vt:lpstr>Mutual information(MI)</vt:lpstr>
      <vt:lpstr>Time-delayed Mutual information(TDMI)</vt:lpstr>
      <vt:lpstr>TDMI between spike trains</vt:lpstr>
      <vt:lpstr>TDMI between spike trains</vt:lpstr>
      <vt:lpstr>TDMI between EEG and sEMG</vt:lpstr>
      <vt:lpstr>TDMI infers connectivity patterns</vt:lpstr>
      <vt:lpstr>Mutual information of Gaussian random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TDMI between spike train and local field potential(LFP)</vt:lpstr>
      <vt:lpstr>TDMI Estimation</vt:lpstr>
      <vt:lpstr>Paradigm of simulation</vt:lpstr>
      <vt:lpstr>Sample Figure</vt:lpstr>
      <vt:lpstr>PowerPoint Presentation</vt:lpstr>
      <vt:lpstr>PowerPoint Presentation</vt:lpstr>
      <vt:lpstr>One-way Connection</vt:lpstr>
      <vt:lpstr>Neuronal Interaction layout</vt:lpstr>
      <vt:lpstr>PowerPoint Presentation</vt:lpstr>
      <vt:lpstr>TDMI between spike and its own current, voltage and conductance respectively</vt:lpstr>
      <vt:lpstr>PowerPoint Presentation</vt:lpstr>
      <vt:lpstr>Neuronal Interaction layout</vt:lpstr>
      <vt:lpstr>Neuronal Interaction layout</vt:lpstr>
      <vt:lpstr>PowerPoint Presentation</vt:lpstr>
      <vt:lpstr>PowerPoint Presentation</vt:lpstr>
      <vt:lpstr>PowerPoint Presentation</vt:lpstr>
      <vt:lpstr>PowerPoint Presentation</vt:lpstr>
      <vt:lpstr>Bi-directed Connection</vt:lpstr>
      <vt:lpstr>Triple-neuron system</vt:lpstr>
      <vt:lpstr>PowerPoint Presentation</vt:lpstr>
      <vt:lpstr>Summary</vt:lpstr>
      <vt:lpstr>Thanks for your attention</vt:lpstr>
      <vt:lpstr>Robustness </vt:lpstr>
      <vt:lpstr>Direct calculation</vt:lpstr>
      <vt:lpstr>PowerPoint Presentation</vt:lpstr>
      <vt:lpstr>TDMI between spike train and LFP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of TDMI Analysis based on Simulation of IF Neurons</dc:title>
  <dc:creator>Kyle Chen</dc:creator>
  <cp:lastModifiedBy>Kyle Chen</cp:lastModifiedBy>
  <cp:revision>138</cp:revision>
  <dcterms:created xsi:type="dcterms:W3CDTF">2018-02-01T15:32:14Z</dcterms:created>
  <dcterms:modified xsi:type="dcterms:W3CDTF">2018-03-09T03:04:27Z</dcterms:modified>
</cp:coreProperties>
</file>